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</p:sldIdLst>
  <p:sldSz cy="13716000" cx="24384000"/>
  <p:notesSz cx="6858000" cy="9144000"/>
  <p:embeddedFontLst>
    <p:embeddedFont>
      <p:font typeface="Source Sans Pro Light"/>
      <p:regular r:id="rId138"/>
      <p:bold r:id="rId139"/>
      <p:italic r:id="rId140"/>
      <p:boldItalic r:id="rId141"/>
    </p:embeddedFont>
    <p:embeddedFont>
      <p:font typeface="Helvetica Neue Light"/>
      <p:regular r:id="rId142"/>
      <p:bold r:id="rId143"/>
      <p:italic r:id="rId144"/>
      <p:boldItalic r:id="rId145"/>
    </p:embeddedFont>
    <p:embeddedFont>
      <p:font typeface="Source Sans Pro"/>
      <p:regular r:id="rId146"/>
      <p:bold r:id="rId147"/>
      <p:italic r:id="rId148"/>
      <p:boldItalic r:id="rId1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50" roundtripDataSignature="AMtx7mjKRKajdt76VYVvLix+J20ycPcA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150" Type="http://customschemas.google.com/relationships/presentationmetadata" Target="metadata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font" Target="fonts/SourceSansPro-boldItalic.fntdata"/><Relationship Id="rId4" Type="http://schemas.openxmlformats.org/officeDocument/2006/relationships/slideMaster" Target="slideMasters/slideMaster1.xml"/><Relationship Id="rId148" Type="http://schemas.openxmlformats.org/officeDocument/2006/relationships/font" Target="fonts/SourceSansPro-italic.fntdata"/><Relationship Id="rId9" Type="http://schemas.openxmlformats.org/officeDocument/2006/relationships/slide" Target="slides/slide4.xml"/><Relationship Id="rId143" Type="http://schemas.openxmlformats.org/officeDocument/2006/relationships/font" Target="fonts/HelveticaNeueLight-bold.fntdata"/><Relationship Id="rId142" Type="http://schemas.openxmlformats.org/officeDocument/2006/relationships/font" Target="fonts/HelveticaNeueLight-regular.fntdata"/><Relationship Id="rId141" Type="http://schemas.openxmlformats.org/officeDocument/2006/relationships/font" Target="fonts/SourceSansProLight-boldItalic.fntdata"/><Relationship Id="rId140" Type="http://schemas.openxmlformats.org/officeDocument/2006/relationships/font" Target="fonts/SourceSansProLight-italic.fntdata"/><Relationship Id="rId5" Type="http://schemas.openxmlformats.org/officeDocument/2006/relationships/notesMaster" Target="notesMasters/notesMaster1.xml"/><Relationship Id="rId147" Type="http://schemas.openxmlformats.org/officeDocument/2006/relationships/font" Target="fonts/SourceSansPro-bold.fntdata"/><Relationship Id="rId6" Type="http://schemas.openxmlformats.org/officeDocument/2006/relationships/slide" Target="slides/slide1.xml"/><Relationship Id="rId146" Type="http://schemas.openxmlformats.org/officeDocument/2006/relationships/font" Target="fonts/SourceSansPro-regular.fntdata"/><Relationship Id="rId7" Type="http://schemas.openxmlformats.org/officeDocument/2006/relationships/slide" Target="slides/slide2.xml"/><Relationship Id="rId145" Type="http://schemas.openxmlformats.org/officeDocument/2006/relationships/font" Target="fonts/HelveticaNeueLight-boldItalic.fntdata"/><Relationship Id="rId8" Type="http://schemas.openxmlformats.org/officeDocument/2006/relationships/slide" Target="slides/slide3.xml"/><Relationship Id="rId144" Type="http://schemas.openxmlformats.org/officeDocument/2006/relationships/font" Target="fonts/HelveticaNeueLight-italic.fntdata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font" Target="fonts/SourceSansProLight-bold.fntdata"/><Relationship Id="rId138" Type="http://schemas.openxmlformats.org/officeDocument/2006/relationships/font" Target="fonts/SourceSansProLight-regular.fntdata"/><Relationship Id="rId137" Type="http://schemas.openxmlformats.org/officeDocument/2006/relationships/slide" Target="slides/slide132.xml"/><Relationship Id="rId132" Type="http://schemas.openxmlformats.org/officeDocument/2006/relationships/slide" Target="slides/slide127.xml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6" Type="http://schemas.openxmlformats.org/officeDocument/2006/relationships/slide" Target="slides/slide131.xml"/><Relationship Id="rId135" Type="http://schemas.openxmlformats.org/officeDocument/2006/relationships/slide" Target="slides/slide130.xml"/><Relationship Id="rId134" Type="http://schemas.openxmlformats.org/officeDocument/2006/relationships/slide" Target="slides/slide129.xml"/><Relationship Id="rId133" Type="http://schemas.openxmlformats.org/officeDocument/2006/relationships/slide" Target="slides/slide12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rgbClr val="39285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rgbClr val="39285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rgbClr val="39285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rgbClr val="39285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rgbClr val="39285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rgbClr val="39285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rgbClr val="39285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rgbClr val="39285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rgbClr val="39285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0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1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43" name="Google Shape;1043;p1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Eric</a:t>
            </a:r>
            <a:endParaRPr/>
          </a:p>
        </p:txBody>
      </p:sp>
      <p:sp>
        <p:nvSpPr>
          <p:cNvPr id="1044" name="Google Shape;1044;p10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54" name="Google Shape;1054;p1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Eric</a:t>
            </a:r>
            <a:endParaRPr/>
          </a:p>
        </p:txBody>
      </p:sp>
      <p:sp>
        <p:nvSpPr>
          <p:cNvPr id="1055" name="Google Shape;1055;p10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1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0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p1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1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0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p1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1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9" name="Google Shape;1099;p1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1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1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Google Shape;1126;p1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1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1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2" name="Google Shape;1142;p1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1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49" name="Google Shape;1149;p1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Mike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11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1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p1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1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1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1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1" name="Google Shape;1211;p1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1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1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p1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4" name="Google Shape;1234;p1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9" name="Google Shape;1239;p1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1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p1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1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Google Shape;1266;p1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p1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1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9285D"/>
              </a:buClr>
              <a:buSzPts val="2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17" name="Google Shape;417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9285D"/>
              </a:buClr>
              <a:buSzPts val="2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61" name="Google Shape;461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9285D"/>
              </a:buClr>
              <a:buSzPts val="2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92" name="Google Shape;492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9285D"/>
              </a:buClr>
              <a:buSzPts val="2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23" name="Google Shape;523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9285D"/>
              </a:buClr>
              <a:buSzPts val="2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43" name="Google Shape;543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9285D"/>
              </a:buClr>
              <a:buSzPts val="2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79" name="Google Shape;579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9285D"/>
              </a:buClr>
              <a:buSzPts val="2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99" name="Google Shape;599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9285D"/>
              </a:buClr>
              <a:buSzPts val="2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23" name="Google Shape;623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9285D"/>
              </a:buClr>
              <a:buSzPts val="2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28" name="Google Shape;628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8" name="Google Shape;748;p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7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9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9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1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6"/>
          <p:cNvSpPr txBox="1"/>
          <p:nvPr>
            <p:ph idx="12" type="sldNum"/>
          </p:nvPr>
        </p:nvSpPr>
        <p:spPr>
          <a:xfrm>
            <a:off x="5350444" y="3203119"/>
            <a:ext cx="431831" cy="429413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54175" spcFirstLastPara="1" rIns="54175" wrap="square" tIns="54175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7"/>
          <p:cNvSpPr txBox="1"/>
          <p:nvPr>
            <p:ph type="title"/>
          </p:nvPr>
        </p:nvSpPr>
        <p:spPr>
          <a:xfrm>
            <a:off x="2792733" y="730250"/>
            <a:ext cx="19915200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ans Pro"/>
              <a:buNone/>
              <a:defRPr b="0" i="0" sz="7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400"/>
              <a:buFont typeface="Arial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400"/>
              <a:buFont typeface="Arial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400"/>
              <a:buFont typeface="Arial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400"/>
              <a:buFont typeface="Arial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400"/>
              <a:buFont typeface="Arial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400"/>
              <a:buFont typeface="Arial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400"/>
              <a:buFont typeface="Arial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400"/>
              <a:buFont typeface="Arial"/>
              <a:buNone/>
              <a:defRPr sz="3600"/>
            </a:lvl9pPr>
          </a:lstStyle>
          <a:p/>
        </p:txBody>
      </p:sp>
      <p:sp>
        <p:nvSpPr>
          <p:cNvPr id="13" name="Google Shape;13;p137"/>
          <p:cNvSpPr txBox="1"/>
          <p:nvPr>
            <p:ph idx="1" type="body"/>
          </p:nvPr>
        </p:nvSpPr>
        <p:spPr>
          <a:xfrm>
            <a:off x="1676400" y="3651250"/>
            <a:ext cx="21031199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37"/>
          <p:cNvSpPr txBox="1"/>
          <p:nvPr>
            <p:ph idx="10" type="dt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37"/>
          <p:cNvSpPr txBox="1"/>
          <p:nvPr>
            <p:ph idx="11" type="ftr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37"/>
          <p:cNvSpPr txBox="1"/>
          <p:nvPr>
            <p:ph idx="12" type="sldNum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8"/>
          <p:cNvSpPr txBox="1"/>
          <p:nvPr>
            <p:ph type="ctrTitle"/>
          </p:nvPr>
        </p:nvSpPr>
        <p:spPr>
          <a:xfrm>
            <a:off x="1828800" y="4260857"/>
            <a:ext cx="20726400" cy="2940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9pPr>
          </a:lstStyle>
          <a:p/>
        </p:txBody>
      </p:sp>
      <p:sp>
        <p:nvSpPr>
          <p:cNvPr id="19" name="Google Shape;19;p138"/>
          <p:cNvSpPr txBox="1"/>
          <p:nvPr>
            <p:ph idx="1" type="subTitle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54175" spcFirstLastPara="1" rIns="54175" wrap="square" tIns="54175">
            <a:normAutofit/>
          </a:bodyPr>
          <a:lstStyle>
            <a:lvl1pPr lvl="0" algn="ctr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AFB7C6"/>
              </a:buClr>
              <a:buSzPts val="3000"/>
              <a:buFont typeface="Arial"/>
              <a:buNone/>
              <a:defRPr>
                <a:solidFill>
                  <a:srgbClr val="AFB7C6"/>
                </a:solidFill>
              </a:defRPr>
            </a:lvl1pPr>
            <a:lvl2pPr lvl="1" algn="ctr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AFB7C6"/>
              </a:buClr>
              <a:buSzPts val="3000"/>
              <a:buFont typeface="Arial"/>
              <a:buNone/>
              <a:defRPr>
                <a:solidFill>
                  <a:srgbClr val="AFB7C6"/>
                </a:solidFill>
              </a:defRPr>
            </a:lvl2pPr>
            <a:lvl3pPr lvl="2" algn="ctr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AFB7C6"/>
              </a:buClr>
              <a:buSzPts val="3000"/>
              <a:buFont typeface="Arial"/>
              <a:buNone/>
              <a:defRPr>
                <a:solidFill>
                  <a:srgbClr val="AFB7C6"/>
                </a:solidFill>
              </a:defRPr>
            </a:lvl3pPr>
            <a:lvl4pPr lvl="3" algn="ctr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AFB7C6"/>
              </a:buClr>
              <a:buSzPts val="3000"/>
              <a:buFont typeface="Arial"/>
              <a:buNone/>
              <a:defRPr>
                <a:solidFill>
                  <a:srgbClr val="AFB7C6"/>
                </a:solidFill>
              </a:defRPr>
            </a:lvl4pPr>
            <a:lvl5pPr lvl="4" algn="ctr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AFB7C6"/>
              </a:buClr>
              <a:buSzPts val="3000"/>
              <a:buFont typeface="Arial"/>
              <a:buNone/>
              <a:defRPr>
                <a:solidFill>
                  <a:srgbClr val="AFB7C6"/>
                </a:solidFill>
              </a:defRPr>
            </a:lvl5pPr>
            <a:lvl6pPr lvl="5" algn="ctr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AFB7C6"/>
              </a:buClr>
              <a:buSzPts val="3000"/>
              <a:buFont typeface="Arial"/>
              <a:buNone/>
              <a:defRPr>
                <a:solidFill>
                  <a:srgbClr val="AFB7C6"/>
                </a:solidFill>
              </a:defRPr>
            </a:lvl6pPr>
            <a:lvl7pPr lvl="6" algn="ctr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AFB7C6"/>
              </a:buClr>
              <a:buSzPts val="3000"/>
              <a:buFont typeface="Arial"/>
              <a:buNone/>
              <a:defRPr>
                <a:solidFill>
                  <a:srgbClr val="AFB7C6"/>
                </a:solidFill>
              </a:defRPr>
            </a:lvl7pPr>
            <a:lvl8pPr lvl="7" algn="ctr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AFB7C6"/>
              </a:buClr>
              <a:buSzPts val="3000"/>
              <a:buFont typeface="Arial"/>
              <a:buNone/>
              <a:defRPr>
                <a:solidFill>
                  <a:srgbClr val="AFB7C6"/>
                </a:solidFill>
              </a:defRPr>
            </a:lvl8pPr>
            <a:lvl9pPr lvl="8" algn="ctr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AFB7C6"/>
              </a:buClr>
              <a:buSzPts val="3000"/>
              <a:buFont typeface="Arial"/>
              <a:buNone/>
              <a:defRPr>
                <a:solidFill>
                  <a:srgbClr val="AFB7C6"/>
                </a:solidFill>
              </a:defRPr>
            </a:lvl9pPr>
          </a:lstStyle>
          <a:p/>
        </p:txBody>
      </p:sp>
      <p:sp>
        <p:nvSpPr>
          <p:cNvPr id="20" name="Google Shape;20;p13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13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138"/>
          <p:cNvSpPr txBox="1"/>
          <p:nvPr>
            <p:ph idx="12" type="sldNum"/>
          </p:nvPr>
        </p:nvSpPr>
        <p:spPr>
          <a:xfrm>
            <a:off x="5338531" y="3203119"/>
            <a:ext cx="455657" cy="447962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54175" spcFirstLastPara="1" rIns="54175" wrap="square" tIns="54175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9"/>
          <p:cNvSpPr txBox="1"/>
          <p:nvPr>
            <p:ph type="title"/>
          </p:nvPr>
        </p:nvSpPr>
        <p:spPr>
          <a:xfrm>
            <a:off x="5692986" y="2903125"/>
            <a:ext cx="12998028" cy="1787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13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13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139"/>
          <p:cNvSpPr txBox="1"/>
          <p:nvPr>
            <p:ph idx="12" type="sldNum"/>
          </p:nvPr>
        </p:nvSpPr>
        <p:spPr>
          <a:xfrm>
            <a:off x="5338531" y="3203119"/>
            <a:ext cx="455657" cy="447962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54175" spcFirstLastPara="1" rIns="54175" wrap="square" tIns="54175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5"/>
          <p:cNvSpPr txBox="1"/>
          <p:nvPr>
            <p:ph idx="12" type="sldNum"/>
          </p:nvPr>
        </p:nvSpPr>
        <p:spPr>
          <a:xfrm>
            <a:off x="5350444" y="3203119"/>
            <a:ext cx="431831" cy="429413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54175" spcFirstLastPara="1" rIns="54175" wrap="square" tIns="54175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Google Shape;7;p135"/>
          <p:cNvSpPr txBox="1"/>
          <p:nvPr>
            <p:ph type="title"/>
          </p:nvPr>
        </p:nvSpPr>
        <p:spPr>
          <a:xfrm>
            <a:off x="5692986" y="2903125"/>
            <a:ext cx="12998028" cy="1787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500"/>
              <a:buFont typeface="Arial"/>
              <a:buNone/>
              <a:defRPr b="0" i="0" sz="25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500"/>
              <a:buFont typeface="Arial"/>
              <a:buNone/>
              <a:defRPr b="0" i="0" sz="25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500"/>
              <a:buFont typeface="Arial"/>
              <a:buNone/>
              <a:defRPr b="0" i="0" sz="25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500"/>
              <a:buFont typeface="Arial"/>
              <a:buNone/>
              <a:defRPr b="0" i="0" sz="25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500"/>
              <a:buFont typeface="Arial"/>
              <a:buNone/>
              <a:defRPr b="0" i="0" sz="25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500"/>
              <a:buFont typeface="Arial"/>
              <a:buNone/>
              <a:defRPr b="0" i="0" sz="25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500"/>
              <a:buFont typeface="Arial"/>
              <a:buNone/>
              <a:defRPr b="0" i="0" sz="25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500"/>
              <a:buFont typeface="Arial"/>
              <a:buNone/>
              <a:defRPr b="0" i="0" sz="25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500"/>
              <a:buFont typeface="Arial"/>
              <a:buNone/>
              <a:defRPr b="0" i="0" sz="25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35"/>
          <p:cNvSpPr txBox="1"/>
          <p:nvPr>
            <p:ph idx="1" type="body"/>
          </p:nvPr>
        </p:nvSpPr>
        <p:spPr>
          <a:xfrm>
            <a:off x="5692986" y="4690533"/>
            <a:ext cx="12998028" cy="6231467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54175" spcFirstLastPara="1" rIns="54175" wrap="square" tIns="54175">
            <a:norm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19100" lvl="5" marL="27432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19100" lvl="6" marL="32004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19100" lvl="7" marL="36576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19100" lvl="8" marL="411480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41.png"/><Relationship Id="rId4" Type="http://schemas.openxmlformats.org/officeDocument/2006/relationships/image" Target="../media/image143.png"/><Relationship Id="rId9" Type="http://schemas.openxmlformats.org/officeDocument/2006/relationships/image" Target="../media/image172.jpg"/><Relationship Id="rId5" Type="http://schemas.openxmlformats.org/officeDocument/2006/relationships/image" Target="../media/image146.jpg"/><Relationship Id="rId6" Type="http://schemas.openxmlformats.org/officeDocument/2006/relationships/image" Target="../media/image148.jpg"/><Relationship Id="rId7" Type="http://schemas.openxmlformats.org/officeDocument/2006/relationships/image" Target="../media/image147.png"/><Relationship Id="rId8" Type="http://schemas.openxmlformats.org/officeDocument/2006/relationships/image" Target="../media/image149.png"/><Relationship Id="rId10" Type="http://schemas.openxmlformats.org/officeDocument/2006/relationships/image" Target="../media/image151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66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66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52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54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58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87.jpg"/><Relationship Id="rId4" Type="http://schemas.openxmlformats.org/officeDocument/2006/relationships/image" Target="../media/image186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5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5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59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65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60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87.jpg"/><Relationship Id="rId4" Type="http://schemas.openxmlformats.org/officeDocument/2006/relationships/image" Target="../media/image186.jpg"/><Relationship Id="rId5" Type="http://schemas.openxmlformats.org/officeDocument/2006/relationships/image" Target="../media/image160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64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91.png"/><Relationship Id="rId4" Type="http://schemas.openxmlformats.org/officeDocument/2006/relationships/image" Target="../media/image190.png"/><Relationship Id="rId5" Type="http://schemas.openxmlformats.org/officeDocument/2006/relationships/image" Target="../media/image185.jpg"/><Relationship Id="rId6" Type="http://schemas.openxmlformats.org/officeDocument/2006/relationships/image" Target="../media/image188.png"/><Relationship Id="rId7" Type="http://schemas.openxmlformats.org/officeDocument/2006/relationships/image" Target="../media/image189.png"/><Relationship Id="rId8" Type="http://schemas.openxmlformats.org/officeDocument/2006/relationships/image" Target="../media/image192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40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76.jp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77.jp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68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69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67.png"/><Relationship Id="rId4" Type="http://schemas.openxmlformats.org/officeDocument/2006/relationships/image" Target="../media/image171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83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84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84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75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79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7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73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78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8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23.jp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11" Type="http://schemas.openxmlformats.org/officeDocument/2006/relationships/image" Target="../media/image29.png"/><Relationship Id="rId10" Type="http://schemas.openxmlformats.org/officeDocument/2006/relationships/image" Target="../media/image32.png"/><Relationship Id="rId12" Type="http://schemas.openxmlformats.org/officeDocument/2006/relationships/image" Target="../media/image36.png"/><Relationship Id="rId9" Type="http://schemas.openxmlformats.org/officeDocument/2006/relationships/image" Target="../media/image33.png"/><Relationship Id="rId5" Type="http://schemas.openxmlformats.org/officeDocument/2006/relationships/image" Target="../media/image24.png"/><Relationship Id="rId6" Type="http://schemas.openxmlformats.org/officeDocument/2006/relationships/image" Target="../media/image31.png"/><Relationship Id="rId7" Type="http://schemas.openxmlformats.org/officeDocument/2006/relationships/image" Target="../media/image30.png"/><Relationship Id="rId8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Relationship Id="rId5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Relationship Id="rId4" Type="http://schemas.openxmlformats.org/officeDocument/2006/relationships/image" Target="../media/image46.png"/><Relationship Id="rId5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www.tomorrowsleep.com/" TargetMode="External"/><Relationship Id="rId4" Type="http://schemas.openxmlformats.org/officeDocument/2006/relationships/hyperlink" Target="https://www.tulo.com/" TargetMode="External"/><Relationship Id="rId5" Type="http://schemas.openxmlformats.org/officeDocument/2006/relationships/hyperlink" Target="https://allswellhome.com/" TargetMode="External"/><Relationship Id="rId6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png"/><Relationship Id="rId4" Type="http://schemas.openxmlformats.org/officeDocument/2006/relationships/image" Target="../media/image52.png"/><Relationship Id="rId5" Type="http://schemas.openxmlformats.org/officeDocument/2006/relationships/image" Target="../media/image55.png"/><Relationship Id="rId6" Type="http://schemas.openxmlformats.org/officeDocument/2006/relationships/image" Target="../media/image57.png"/><Relationship Id="rId7" Type="http://schemas.openxmlformats.org/officeDocument/2006/relationships/image" Target="../media/image64.png"/></Relationships>
</file>

<file path=ppt/slides/_rels/slide5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6.png"/><Relationship Id="rId10" Type="http://schemas.openxmlformats.org/officeDocument/2006/relationships/image" Target="../media/image63.png"/><Relationship Id="rId13" Type="http://schemas.openxmlformats.org/officeDocument/2006/relationships/image" Target="../media/image69.png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0.png"/><Relationship Id="rId4" Type="http://schemas.openxmlformats.org/officeDocument/2006/relationships/image" Target="../media/image59.png"/><Relationship Id="rId9" Type="http://schemas.openxmlformats.org/officeDocument/2006/relationships/image" Target="../media/image68.png"/><Relationship Id="rId14" Type="http://schemas.openxmlformats.org/officeDocument/2006/relationships/image" Target="../media/image67.png"/><Relationship Id="rId5" Type="http://schemas.openxmlformats.org/officeDocument/2006/relationships/image" Target="../media/image62.png"/><Relationship Id="rId6" Type="http://schemas.openxmlformats.org/officeDocument/2006/relationships/image" Target="../media/image60.png"/><Relationship Id="rId7" Type="http://schemas.openxmlformats.org/officeDocument/2006/relationships/image" Target="../media/image102.png"/><Relationship Id="rId8" Type="http://schemas.openxmlformats.org/officeDocument/2006/relationships/image" Target="../media/image6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7.png"/><Relationship Id="rId4" Type="http://schemas.openxmlformats.org/officeDocument/2006/relationships/image" Target="../media/image71.png"/><Relationship Id="rId5" Type="http://schemas.openxmlformats.org/officeDocument/2006/relationships/image" Target="../media/image7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5.png"/><Relationship Id="rId4" Type="http://schemas.openxmlformats.org/officeDocument/2006/relationships/image" Target="../media/image74.png"/><Relationship Id="rId5" Type="http://schemas.openxmlformats.org/officeDocument/2006/relationships/image" Target="../media/image72.png"/><Relationship Id="rId6" Type="http://schemas.openxmlformats.org/officeDocument/2006/relationships/image" Target="../media/image71.png"/><Relationship Id="rId7" Type="http://schemas.openxmlformats.org/officeDocument/2006/relationships/image" Target="../media/image76.png"/><Relationship Id="rId8" Type="http://schemas.openxmlformats.org/officeDocument/2006/relationships/image" Target="../media/image9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5.png"/><Relationship Id="rId4" Type="http://schemas.openxmlformats.org/officeDocument/2006/relationships/image" Target="../media/image80.png"/><Relationship Id="rId5" Type="http://schemas.openxmlformats.org/officeDocument/2006/relationships/image" Target="../media/image83.png"/><Relationship Id="rId6" Type="http://schemas.openxmlformats.org/officeDocument/2006/relationships/image" Target="../media/image79.png"/><Relationship Id="rId7" Type="http://schemas.openxmlformats.org/officeDocument/2006/relationships/image" Target="../media/image78.png"/><Relationship Id="rId8" Type="http://schemas.openxmlformats.org/officeDocument/2006/relationships/image" Target="../media/image8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84.png"/><Relationship Id="rId5" Type="http://schemas.openxmlformats.org/officeDocument/2006/relationships/image" Target="../media/image82.png"/><Relationship Id="rId6" Type="http://schemas.openxmlformats.org/officeDocument/2006/relationships/image" Target="../media/image89.png"/><Relationship Id="rId7" Type="http://schemas.openxmlformats.org/officeDocument/2006/relationships/image" Target="../media/image87.png"/><Relationship Id="rId8" Type="http://schemas.openxmlformats.org/officeDocument/2006/relationships/image" Target="../media/image8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9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7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1.png"/><Relationship Id="rId4" Type="http://schemas.openxmlformats.org/officeDocument/2006/relationships/image" Target="../media/image10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9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9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openxmlformats.org/officeDocument/2006/relationships/image" Target="../media/image103.png"/><Relationship Id="rId5" Type="http://schemas.openxmlformats.org/officeDocument/2006/relationships/image" Target="../media/image92.png"/><Relationship Id="rId6" Type="http://schemas.openxmlformats.org/officeDocument/2006/relationships/image" Target="../media/image91.png"/><Relationship Id="rId7" Type="http://schemas.openxmlformats.org/officeDocument/2006/relationships/image" Target="../media/image95.png"/><Relationship Id="rId8" Type="http://schemas.openxmlformats.org/officeDocument/2006/relationships/image" Target="../media/image98.png"/></Relationships>
</file>

<file path=ppt/slides/_rels/slide6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45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Relationship Id="rId5" Type="http://schemas.openxmlformats.org/officeDocument/2006/relationships/image" Target="../media/image90.png"/><Relationship Id="rId6" Type="http://schemas.openxmlformats.org/officeDocument/2006/relationships/image" Target="../media/image92.png"/><Relationship Id="rId7" Type="http://schemas.openxmlformats.org/officeDocument/2006/relationships/image" Target="../media/image91.png"/><Relationship Id="rId8" Type="http://schemas.openxmlformats.org/officeDocument/2006/relationships/image" Target="../media/image95.png"/></Relationships>
</file>

<file path=ppt/slides/_rels/slide65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9.png"/><Relationship Id="rId22" Type="http://schemas.openxmlformats.org/officeDocument/2006/relationships/image" Target="../media/image121.png"/><Relationship Id="rId21" Type="http://schemas.openxmlformats.org/officeDocument/2006/relationships/image" Target="../media/image120.png"/><Relationship Id="rId24" Type="http://schemas.openxmlformats.org/officeDocument/2006/relationships/image" Target="../media/image128.png"/><Relationship Id="rId23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45.png"/><Relationship Id="rId4" Type="http://schemas.openxmlformats.org/officeDocument/2006/relationships/image" Target="../media/image107.png"/><Relationship Id="rId9" Type="http://schemas.openxmlformats.org/officeDocument/2006/relationships/image" Target="../media/image108.png"/><Relationship Id="rId26" Type="http://schemas.openxmlformats.org/officeDocument/2006/relationships/image" Target="../media/image131.png"/><Relationship Id="rId25" Type="http://schemas.openxmlformats.org/officeDocument/2006/relationships/image" Target="../media/image124.png"/><Relationship Id="rId28" Type="http://schemas.openxmlformats.org/officeDocument/2006/relationships/image" Target="../media/image127.png"/><Relationship Id="rId27" Type="http://schemas.openxmlformats.org/officeDocument/2006/relationships/image" Target="../media/image12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29" Type="http://schemas.openxmlformats.org/officeDocument/2006/relationships/image" Target="../media/image126.png"/><Relationship Id="rId7" Type="http://schemas.openxmlformats.org/officeDocument/2006/relationships/image" Target="../media/image125.png"/><Relationship Id="rId8" Type="http://schemas.openxmlformats.org/officeDocument/2006/relationships/image" Target="../media/image111.png"/><Relationship Id="rId31" Type="http://schemas.openxmlformats.org/officeDocument/2006/relationships/image" Target="../media/image129.png"/><Relationship Id="rId30" Type="http://schemas.openxmlformats.org/officeDocument/2006/relationships/image" Target="../media/image130.png"/><Relationship Id="rId11" Type="http://schemas.openxmlformats.org/officeDocument/2006/relationships/image" Target="../media/image110.png"/><Relationship Id="rId33" Type="http://schemas.openxmlformats.org/officeDocument/2006/relationships/image" Target="../media/image90.png"/><Relationship Id="rId10" Type="http://schemas.openxmlformats.org/officeDocument/2006/relationships/image" Target="../media/image109.png"/><Relationship Id="rId32" Type="http://schemas.openxmlformats.org/officeDocument/2006/relationships/image" Target="../media/image94.png"/><Relationship Id="rId13" Type="http://schemas.openxmlformats.org/officeDocument/2006/relationships/image" Target="../media/image116.png"/><Relationship Id="rId35" Type="http://schemas.openxmlformats.org/officeDocument/2006/relationships/image" Target="../media/image91.png"/><Relationship Id="rId12" Type="http://schemas.openxmlformats.org/officeDocument/2006/relationships/image" Target="../media/image114.png"/><Relationship Id="rId34" Type="http://schemas.openxmlformats.org/officeDocument/2006/relationships/image" Target="../media/image92.png"/><Relationship Id="rId15" Type="http://schemas.openxmlformats.org/officeDocument/2006/relationships/image" Target="../media/image113.png"/><Relationship Id="rId37" Type="http://schemas.openxmlformats.org/officeDocument/2006/relationships/image" Target="../media/image98.png"/><Relationship Id="rId14" Type="http://schemas.openxmlformats.org/officeDocument/2006/relationships/image" Target="../media/image106.png"/><Relationship Id="rId36" Type="http://schemas.openxmlformats.org/officeDocument/2006/relationships/image" Target="../media/image95.png"/><Relationship Id="rId17" Type="http://schemas.openxmlformats.org/officeDocument/2006/relationships/image" Target="../media/image112.png"/><Relationship Id="rId16" Type="http://schemas.openxmlformats.org/officeDocument/2006/relationships/image" Target="../media/image115.png"/><Relationship Id="rId38" Type="http://schemas.openxmlformats.org/officeDocument/2006/relationships/image" Target="../media/image103.png"/><Relationship Id="rId19" Type="http://schemas.openxmlformats.org/officeDocument/2006/relationships/image" Target="../media/image118.png"/><Relationship Id="rId18" Type="http://schemas.openxmlformats.org/officeDocument/2006/relationships/image" Target="../media/image11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3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32.png"/><Relationship Id="rId4" Type="http://schemas.openxmlformats.org/officeDocument/2006/relationships/image" Target="../media/image133.jpg"/><Relationship Id="rId5" Type="http://schemas.openxmlformats.org/officeDocument/2006/relationships/image" Target="../media/image150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40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35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3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39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6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8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53.jpg"/><Relationship Id="rId4" Type="http://schemas.openxmlformats.org/officeDocument/2006/relationships/image" Target="../media/image163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44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37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61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93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51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44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38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70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56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55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80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"/>
          <p:cNvPicPr preferRelativeResize="0"/>
          <p:nvPr/>
        </p:nvPicPr>
        <p:blipFill rotWithShape="1">
          <a:blip r:embed="rId4">
            <a:alphaModFix/>
          </a:blip>
          <a:srcRect b="39201" l="43642" r="18161" t="15090"/>
          <a:stretch/>
        </p:blipFill>
        <p:spPr>
          <a:xfrm>
            <a:off x="821397" y="6122979"/>
            <a:ext cx="5636807" cy="677334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"/>
          <p:cNvSpPr/>
          <p:nvPr/>
        </p:nvSpPr>
        <p:spPr>
          <a:xfrm>
            <a:off x="4646476" y="1100204"/>
            <a:ext cx="14877934" cy="146535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/>
          </a:p>
        </p:txBody>
      </p:sp>
      <p:sp>
        <p:nvSpPr>
          <p:cNvPr id="35" name="Google Shape;35;p1"/>
          <p:cNvSpPr/>
          <p:nvPr/>
        </p:nvSpPr>
        <p:spPr>
          <a:xfrm>
            <a:off x="5269233" y="2762960"/>
            <a:ext cx="14000546" cy="971120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SMASH THE FUNNEL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MIKE LIEBERMAN, SQUARE 2 MARKETING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BREAK &amp; BOOK SIGNING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CREATING YOUR 2020 MARKETING STRATEGY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ERIC KEILES, SQUARE 2 MARKETING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REAL WORLD RESULTS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ANGELA POINTON, 11OUTOF11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"/>
          <p:cNvSpPr/>
          <p:nvPr/>
        </p:nvSpPr>
        <p:spPr>
          <a:xfrm>
            <a:off x="2065867" y="2315640"/>
            <a:ext cx="20116799" cy="53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9600"/>
              <a:buFont typeface="Arial"/>
              <a:buNone/>
            </a:pPr>
            <a:r>
              <a:rPr b="1" i="1" lang="en-US" sz="96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1" i="0" lang="en-US" sz="96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ONLY 23% OF THOSE SURVEYED SAID THEY CONSISTENTLY HIT THEIR REVENUE GOALS.”</a:t>
            </a:r>
            <a:r>
              <a:rPr b="1" i="1" lang="en-US" sz="6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110" name="Google Shape;11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46994" y="7977784"/>
            <a:ext cx="5497171" cy="5497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02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02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3" name="Google Shape;1033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3247" y="721702"/>
            <a:ext cx="7662048" cy="286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3475" y="1465590"/>
            <a:ext cx="5395624" cy="233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00733" y="3581921"/>
            <a:ext cx="7299064" cy="547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33449" y="8778948"/>
            <a:ext cx="4422703" cy="442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10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12592" y="4691510"/>
            <a:ext cx="4375925" cy="3982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0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84203" y="5796287"/>
            <a:ext cx="5918865" cy="1864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0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294680" y="1830623"/>
            <a:ext cx="4405732" cy="3185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10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801100" y="9634612"/>
            <a:ext cx="11853499" cy="3439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03"/>
          <p:cNvSpPr/>
          <p:nvPr/>
        </p:nvSpPr>
        <p:spPr>
          <a:xfrm>
            <a:off x="11642438" y="9953632"/>
            <a:ext cx="18473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47" name="Google Shape;1047;p103"/>
          <p:cNvSpPr/>
          <p:nvPr/>
        </p:nvSpPr>
        <p:spPr>
          <a:xfrm>
            <a:off x="-617297" y="4762507"/>
            <a:ext cx="18473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48" name="Google Shape;1048;p103"/>
          <p:cNvSpPr/>
          <p:nvPr/>
        </p:nvSpPr>
        <p:spPr>
          <a:xfrm>
            <a:off x="6642872" y="8972555"/>
            <a:ext cx="18473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49" name="Google Shape;1049;p103"/>
          <p:cNvSpPr/>
          <p:nvPr/>
        </p:nvSpPr>
        <p:spPr>
          <a:xfrm>
            <a:off x="19321705" y="2717806"/>
            <a:ext cx="18473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50" name="Google Shape;1050;p103"/>
          <p:cNvSpPr/>
          <p:nvPr/>
        </p:nvSpPr>
        <p:spPr>
          <a:xfrm>
            <a:off x="11481571" y="749307"/>
            <a:ext cx="18473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051" name="Google Shape;1051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7160" y="974983"/>
            <a:ext cx="22529679" cy="9849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04"/>
          <p:cNvSpPr/>
          <p:nvPr/>
        </p:nvSpPr>
        <p:spPr>
          <a:xfrm>
            <a:off x="11642438" y="9953632"/>
            <a:ext cx="18473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58" name="Google Shape;1058;p104"/>
          <p:cNvSpPr/>
          <p:nvPr/>
        </p:nvSpPr>
        <p:spPr>
          <a:xfrm>
            <a:off x="-617297" y="4762507"/>
            <a:ext cx="18473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59" name="Google Shape;1059;p104"/>
          <p:cNvSpPr/>
          <p:nvPr/>
        </p:nvSpPr>
        <p:spPr>
          <a:xfrm>
            <a:off x="6642872" y="8972555"/>
            <a:ext cx="18473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60" name="Google Shape;1060;p104"/>
          <p:cNvSpPr/>
          <p:nvPr/>
        </p:nvSpPr>
        <p:spPr>
          <a:xfrm>
            <a:off x="19321705" y="2717806"/>
            <a:ext cx="18473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61" name="Google Shape;1061;p104"/>
          <p:cNvSpPr/>
          <p:nvPr/>
        </p:nvSpPr>
        <p:spPr>
          <a:xfrm>
            <a:off x="11481571" y="749307"/>
            <a:ext cx="18473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062" name="Google Shape;1062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7160" y="974983"/>
            <a:ext cx="22529679" cy="9849659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104"/>
          <p:cNvSpPr txBox="1"/>
          <p:nvPr/>
        </p:nvSpPr>
        <p:spPr>
          <a:xfrm>
            <a:off x="1962509" y="11957538"/>
            <a:ext cx="20444911" cy="8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Every touchpoint represents an opportunity to be remarkable!</a:t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05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105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105"/>
          <p:cNvSpPr/>
          <p:nvPr/>
        </p:nvSpPr>
        <p:spPr>
          <a:xfrm>
            <a:off x="2824975" y="4639368"/>
            <a:ext cx="18734048" cy="276314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LET’S BRING IT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ALL TOGETHER</a:t>
            </a:r>
            <a:endParaRPr b="1" i="0" sz="8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06"/>
          <p:cNvSpPr txBox="1"/>
          <p:nvPr>
            <p:ph idx="4294967295" type="title"/>
          </p:nvPr>
        </p:nvSpPr>
        <p:spPr>
          <a:xfrm>
            <a:off x="0" y="914400"/>
            <a:ext cx="2438400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100"/>
              <a:buFont typeface="Arial"/>
              <a:buNone/>
            </a:pPr>
            <a:r>
              <a:rPr b="1" lang="en-US" sz="1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 JUST MOVED!</a:t>
            </a:r>
            <a:endParaRPr sz="1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uckingham Map.jpg                                             0008DB41Macintosh HD                   C242B1FA:" id="1076" name="Google Shape;1076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4800" y="2895600"/>
            <a:ext cx="18491199" cy="99060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77" name="Google Shape;1077;p106"/>
          <p:cNvSpPr/>
          <p:nvPr/>
        </p:nvSpPr>
        <p:spPr>
          <a:xfrm>
            <a:off x="16545930" y="3505200"/>
            <a:ext cx="3454400" cy="1524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78" name="Google Shape;1078;p106"/>
          <p:cNvSpPr/>
          <p:nvPr/>
        </p:nvSpPr>
        <p:spPr>
          <a:xfrm>
            <a:off x="2991008" y="7326351"/>
            <a:ext cx="3454400" cy="1524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1079" name="Google Shape;1079;p106"/>
          <p:cNvCxnSpPr/>
          <p:nvPr/>
        </p:nvCxnSpPr>
        <p:spPr>
          <a:xfrm flipH="1">
            <a:off x="7515922" y="5029199"/>
            <a:ext cx="8740078" cy="293277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dex.jpg" id="1084" name="Google Shape;1084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8382000"/>
            <a:ext cx="7240859" cy="4873627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07"/>
          <p:cNvSpPr/>
          <p:nvPr/>
        </p:nvSpPr>
        <p:spPr>
          <a:xfrm>
            <a:off x="2854712" y="2145801"/>
            <a:ext cx="18734048" cy="411736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WHAT WAS I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CONCERNED ABOUT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(PAINS AND PROBLEMS)?</a:t>
            </a:r>
            <a:endParaRPr b="1" i="0" sz="8800" u="none" cap="none" strike="noStrike">
              <a:solidFill>
                <a:srgbClr val="4A45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08"/>
          <p:cNvSpPr txBox="1"/>
          <p:nvPr/>
        </p:nvSpPr>
        <p:spPr>
          <a:xfrm>
            <a:off x="5491355" y="4728975"/>
            <a:ext cx="20523201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AutoNum type="arabicPeriod"/>
            </a:pPr>
            <a:r>
              <a:rPr b="1" i="0" lang="en-US" sz="6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Please don’t break my stuff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AutoNum type="arabicPeriod"/>
            </a:pPr>
            <a:r>
              <a:rPr b="1" i="0" lang="en-US" sz="6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Please don’t mess up my house (new or old)</a:t>
            </a:r>
            <a:endParaRPr b="0" i="1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AutoNum type="arabicPeriod"/>
            </a:pPr>
            <a:r>
              <a:rPr b="1" i="0" lang="en-US" sz="6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Please be on time and on schedule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AutoNum type="arabicPeriod"/>
            </a:pPr>
            <a:r>
              <a:rPr b="1" i="0" lang="en-US" sz="6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Please don’t steal my stuff</a:t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108"/>
          <p:cNvSpPr/>
          <p:nvPr/>
        </p:nvSpPr>
        <p:spPr>
          <a:xfrm>
            <a:off x="-3479181" y="2945215"/>
            <a:ext cx="18734048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PAINS:</a:t>
            </a:r>
            <a:endParaRPr b="1" i="0" sz="8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cks County Movers.jpg                                        0008DB41Macintosh HD                   C242B1FA:" id="1096" name="Google Shape;1096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6893" y="401443"/>
            <a:ext cx="18510214" cy="12771864"/>
          </a:xfrm>
          <a:prstGeom prst="rect">
            <a:avLst/>
          </a:prstGeom>
          <a:noFill/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10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Time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102" name="Google Shape;1102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0" y="2016135"/>
            <a:ext cx="11379200" cy="1139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000" y="2016132"/>
            <a:ext cx="11315701" cy="1139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110"/>
          <p:cNvSpPr/>
          <p:nvPr/>
        </p:nvSpPr>
        <p:spPr>
          <a:xfrm>
            <a:off x="0" y="304790"/>
            <a:ext cx="24384001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WHICH COMPANY IS REMARKABLE?</a:t>
            </a:r>
            <a:endParaRPr b="1" i="0" sz="8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11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Time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descr="S2-Build-Ad-Worksheet.gif                                      00049E9DMacintosh HD                   BBF2527D:" id="1110" name="Google Shape;1110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4200" y="512761"/>
            <a:ext cx="19285520" cy="12690477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11"/>
          <p:cNvSpPr/>
          <p:nvPr/>
        </p:nvSpPr>
        <p:spPr>
          <a:xfrm>
            <a:off x="5798634" y="468348"/>
            <a:ext cx="12801600" cy="11151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 b="7985" l="0" r="0" t="7986"/>
          <a:stretch/>
        </p:blipFill>
        <p:spPr>
          <a:xfrm>
            <a:off x="1" y="-1"/>
            <a:ext cx="24384001" cy="1371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12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Time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descr="S2-Build-Ad-Worksheet-1.gif                                    001462BBMacintosh HD                   BBF2527D:" id="1117" name="Google Shape;1117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1600" y="762007"/>
            <a:ext cx="20523199" cy="1296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13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Time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descr="S2-Build-Ad-Worksheet-2.gif                                    001462BBMacintosh HD                   BBF2527D:" id="1123" name="Google Shape;1123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1600" y="882651"/>
            <a:ext cx="20320000" cy="1283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4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Time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descr="S2-Build-Ad-Worksheet-3.gif                                    001462BBMacintosh HD                   BBF2527D:" id="1129" name="Google Shape;1129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4800" y="952506"/>
            <a:ext cx="20116800" cy="1270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15"/>
          <p:cNvSpPr txBox="1"/>
          <p:nvPr>
            <p:ph idx="11" type="ftr"/>
          </p:nvPr>
        </p:nvSpPr>
        <p:spPr>
          <a:xfrm>
            <a:off x="3124200" y="4455036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Time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135" name="Google Shape;1135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95200" y="2275399"/>
            <a:ext cx="10807701" cy="1082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5601" y="2275399"/>
            <a:ext cx="10748435" cy="108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115"/>
          <p:cNvSpPr/>
          <p:nvPr/>
        </p:nvSpPr>
        <p:spPr>
          <a:xfrm>
            <a:off x="12386734" y="7872931"/>
            <a:ext cx="10756901" cy="55308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138" name="Google Shape;1138;p115"/>
          <p:cNvPicPr preferRelativeResize="0"/>
          <p:nvPr/>
        </p:nvPicPr>
        <p:blipFill rotWithShape="1">
          <a:blip r:embed="rId5">
            <a:alphaModFix/>
          </a:blip>
          <a:srcRect b="4627" l="1299" r="4042" t="9943"/>
          <a:stretch/>
        </p:blipFill>
        <p:spPr>
          <a:xfrm>
            <a:off x="12564533" y="7936427"/>
            <a:ext cx="10367435" cy="510222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39" name="Google Shape;1139;p115"/>
          <p:cNvSpPr/>
          <p:nvPr/>
        </p:nvSpPr>
        <p:spPr>
          <a:xfrm>
            <a:off x="0" y="304794"/>
            <a:ext cx="24384001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WHO’S THE OBVIOUS CHOICE?</a:t>
            </a:r>
            <a:endParaRPr b="1" i="0" sz="8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16"/>
          <p:cNvSpPr/>
          <p:nvPr/>
        </p:nvSpPr>
        <p:spPr>
          <a:xfrm>
            <a:off x="0" y="0"/>
            <a:ext cx="24384001" cy="13715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hite outline cogs.png" id="1145" name="Google Shape;1145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599" y="-1070521"/>
            <a:ext cx="24614458" cy="15830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116"/>
          <p:cNvSpPr/>
          <p:nvPr/>
        </p:nvSpPr>
        <p:spPr>
          <a:xfrm>
            <a:off x="1379666" y="1146949"/>
            <a:ext cx="7768324" cy="171670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MARKETING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MACHINE</a:t>
            </a:r>
            <a:endParaRPr b="0" i="0" sz="2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17"/>
          <p:cNvSpPr txBox="1"/>
          <p:nvPr/>
        </p:nvSpPr>
        <p:spPr>
          <a:xfrm>
            <a:off x="2032000" y="2608144"/>
            <a:ext cx="20929600" cy="9825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imes"/>
              <a:buAutoNum type="arabicPeriod"/>
            </a:pPr>
            <a:r>
              <a:rPr b="0" i="0" lang="en-US" sz="5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your marketing strategy (four key questions)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imes"/>
              <a:buAutoNum type="arabicPeriod"/>
            </a:pPr>
            <a:r>
              <a:rPr b="0" i="0" lang="en-US" sz="5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a “No Risk Offer” and put it on your website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imes"/>
              <a:buAutoNum type="arabicPeriod"/>
            </a:pPr>
            <a:r>
              <a:rPr b="0" i="0" lang="en-US" sz="5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three (3) testimonials from clients (with their video!)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imes"/>
              <a:buAutoNum type="arabicPeriod"/>
            </a:pPr>
            <a:r>
              <a:rPr b="0" i="0" lang="en-US" sz="5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of two (2) programs that can position your company as </a:t>
            </a:r>
            <a:r>
              <a:rPr b="1" i="0" lang="en-US" sz="5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remarkable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imes"/>
              <a:buAutoNum type="arabicPeriod"/>
            </a:pPr>
            <a:r>
              <a:rPr b="0" i="0" lang="en-US" sz="5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back and review all of your marketing materials and make sure they focus on what your clients’ problems are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Times"/>
              <a:buAutoNum type="arabicPeriod"/>
            </a:pPr>
            <a:r>
              <a:rPr b="0" i="0" lang="en-US" sz="5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your execution to make sure clients refer you via “word-of-mouth”</a:t>
            </a:r>
            <a:endParaRPr b="0" i="0" sz="5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117"/>
          <p:cNvSpPr/>
          <p:nvPr/>
        </p:nvSpPr>
        <p:spPr>
          <a:xfrm>
            <a:off x="1736504" y="918793"/>
            <a:ext cx="21926383" cy="142586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9900"/>
              <a:buFont typeface="Arial"/>
              <a:buNone/>
            </a:pPr>
            <a:r>
              <a:rPr b="1" i="0" lang="en-US" sz="99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STRATEGY HOMEWORK</a:t>
            </a:r>
            <a:endParaRPr b="0" i="0" sz="99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Google Shape;1158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08809">
            <a:off x="10340312" y="267710"/>
            <a:ext cx="3945328" cy="2898053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9" name="Google Shape;1159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52169">
            <a:off x="16266271" y="727497"/>
            <a:ext cx="6830739" cy="5191363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0" name="Google Shape;1160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5600" y="3165801"/>
            <a:ext cx="12031893" cy="7349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1" name="Google Shape;1161;p1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302772">
            <a:off x="16969152" y="5923439"/>
            <a:ext cx="7452629" cy="501981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2" name="Google Shape;1162;p1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20261">
            <a:off x="1018225" y="7910609"/>
            <a:ext cx="6351832" cy="484061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3" name="Google Shape;1163;p1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727669" y="7061839"/>
            <a:ext cx="9884971" cy="7167453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18"/>
          <p:cNvSpPr/>
          <p:nvPr/>
        </p:nvSpPr>
        <p:spPr>
          <a:xfrm>
            <a:off x="689637" y="918265"/>
            <a:ext cx="9884970" cy="142586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9900"/>
              <a:buFont typeface="Arial"/>
              <a:buNone/>
            </a:pPr>
            <a:r>
              <a:rPr b="1" i="0" lang="en-US" sz="99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SELFIE TIME!</a:t>
            </a:r>
            <a:endParaRPr b="0" i="0" sz="99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19"/>
          <p:cNvSpPr txBox="1"/>
          <p:nvPr>
            <p:ph idx="12" type="sldNum"/>
          </p:nvPr>
        </p:nvSpPr>
        <p:spPr>
          <a:xfrm>
            <a:off x="5610840" y="3203119"/>
            <a:ext cx="516480" cy="540153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54175" spcFirstLastPara="1" rIns="54175" wrap="square" tIns="541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 Light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b="0" i="0" sz="2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70" name="Google Shape;1170;p119"/>
          <p:cNvSpPr/>
          <p:nvPr/>
        </p:nvSpPr>
        <p:spPr>
          <a:xfrm>
            <a:off x="11724927" y="5950552"/>
            <a:ext cx="12674835" cy="7815256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chemeClr val="accent4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1" name="Google Shape;1171;p119"/>
          <p:cNvGrpSpPr/>
          <p:nvPr/>
        </p:nvGrpSpPr>
        <p:grpSpPr>
          <a:xfrm>
            <a:off x="1685207" y="1299619"/>
            <a:ext cx="17941736" cy="10324195"/>
            <a:chOff x="0" y="-3780655"/>
            <a:chExt cx="17941734" cy="10324192"/>
          </a:xfrm>
        </p:grpSpPr>
        <p:sp>
          <p:nvSpPr>
            <p:cNvPr id="1172" name="Google Shape;1172;p119"/>
            <p:cNvSpPr/>
            <p:nvPr/>
          </p:nvSpPr>
          <p:spPr>
            <a:xfrm>
              <a:off x="0" y="-3780655"/>
              <a:ext cx="17941734" cy="10519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2660"/>
                </a:buClr>
                <a:buSzPts val="7200"/>
                <a:buFont typeface="Arial"/>
                <a:buNone/>
              </a:pPr>
              <a:r>
                <a:rPr b="1" i="0" lang="en-US" sz="7200" u="none" cap="none" strike="noStrike">
                  <a:solidFill>
                    <a:srgbClr val="3B2660"/>
                  </a:solidFill>
                  <a:latin typeface="Arial"/>
                  <a:ea typeface="Arial"/>
                  <a:cs typeface="Arial"/>
                  <a:sym typeface="Arial"/>
                </a:rPr>
                <a:t>SMASH THE FUNNEL – THE BOOK</a:t>
              </a:r>
              <a:endParaRPr b="1" i="0" sz="72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19"/>
            <p:cNvSpPr/>
            <p:nvPr/>
          </p:nvSpPr>
          <p:spPr>
            <a:xfrm>
              <a:off x="0" y="3496367"/>
              <a:ext cx="7780962" cy="439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795AE"/>
                </a:buClr>
                <a:buSzPts val="2500"/>
                <a:buFont typeface="Arial"/>
                <a:buNone/>
              </a:pPr>
              <a:r>
                <a:rPr b="1" i="1" lang="en-US" sz="25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rPr>
                <a:t>Smash The Funnel</a:t>
              </a:r>
              <a:endParaRPr b="1" i="1" sz="25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19"/>
            <p:cNvSpPr/>
            <p:nvPr/>
          </p:nvSpPr>
          <p:spPr>
            <a:xfrm>
              <a:off x="0" y="2916980"/>
              <a:ext cx="7313111" cy="6087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rgbClr val="EB2155"/>
                  </a:solidFill>
                  <a:latin typeface="Arial"/>
                  <a:ea typeface="Arial"/>
                  <a:cs typeface="Arial"/>
                  <a:sym typeface="Arial"/>
                </a:rPr>
                <a:t>FREE COPY OF OUR NEW BOOK</a:t>
              </a:r>
              <a:endParaRPr b="1" i="0" sz="36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75" name="Google Shape;1175;p119"/>
            <p:cNvGrpSpPr/>
            <p:nvPr/>
          </p:nvGrpSpPr>
          <p:grpSpPr>
            <a:xfrm>
              <a:off x="0" y="4601578"/>
              <a:ext cx="6889793" cy="229568"/>
              <a:chOff x="0" y="0"/>
              <a:chExt cx="6889792" cy="229567"/>
            </a:xfrm>
          </p:grpSpPr>
          <p:sp>
            <p:nvSpPr>
              <p:cNvPr id="1176" name="Google Shape;1176;p119"/>
              <p:cNvSpPr/>
              <p:nvPr/>
            </p:nvSpPr>
            <p:spPr>
              <a:xfrm>
                <a:off x="0" y="66973"/>
                <a:ext cx="6748512" cy="89735"/>
              </a:xfrm>
              <a:prstGeom prst="rect">
                <a:avLst/>
              </a:prstGeom>
              <a:solidFill>
                <a:srgbClr val="3B2660"/>
              </a:solidFill>
              <a:ln>
                <a:noFill/>
              </a:ln>
            </p:spPr>
            <p:txBody>
              <a:bodyPr anchorCtr="0" anchor="ctr" bIns="27075" lIns="27075" spcFirstLastPara="1" rIns="27075" wrap="square" tIns="270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B2660"/>
                  </a:buClr>
                  <a:buSzPts val="2200"/>
                  <a:buFont typeface="Helvetica Neue"/>
                  <a:buNone/>
                </a:pPr>
                <a:r>
                  <a:t/>
                </a:r>
                <a:endParaRPr b="0" i="0" sz="22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119"/>
              <p:cNvSpPr/>
              <p:nvPr/>
            </p:nvSpPr>
            <p:spPr>
              <a:xfrm>
                <a:off x="6657564" y="0"/>
                <a:ext cx="232228" cy="229567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rgbClr val="3B26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27075" lIns="27075" spcFirstLastPara="1" rIns="27075" wrap="square" tIns="270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B2155"/>
                  </a:buClr>
                  <a:buSzPts val="2200"/>
                  <a:buFont typeface="Arial"/>
                  <a:buNone/>
                </a:pPr>
                <a:r>
                  <a:t/>
                </a:r>
                <a:endParaRPr b="0" i="0" sz="22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78" name="Google Shape;1178;p119"/>
            <p:cNvSpPr/>
            <p:nvPr/>
          </p:nvSpPr>
          <p:spPr>
            <a:xfrm>
              <a:off x="0" y="6104101"/>
              <a:ext cx="7780962" cy="439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795AE"/>
                </a:buClr>
                <a:buSzPts val="2500"/>
                <a:buFont typeface="Arial"/>
                <a:buNone/>
              </a:pPr>
              <a:r>
                <a:rPr b="1" i="1" lang="en-US" sz="25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rPr>
                <a:t>Get The Data Insights You Are Looking For!</a:t>
              </a:r>
              <a:endParaRPr b="1" i="1" sz="25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19"/>
            <p:cNvSpPr/>
            <p:nvPr/>
          </p:nvSpPr>
          <p:spPr>
            <a:xfrm>
              <a:off x="0" y="5524713"/>
              <a:ext cx="7133575" cy="6087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rgbClr val="EB2155"/>
                  </a:solidFill>
                  <a:latin typeface="Arial"/>
                  <a:ea typeface="Arial"/>
                  <a:cs typeface="Arial"/>
                  <a:sym typeface="Arial"/>
                </a:rPr>
                <a:t>FREE </a:t>
              </a:r>
              <a:r>
                <a:rPr b="1" lang="en-US" sz="3600">
                  <a:solidFill>
                    <a:srgbClr val="EB2155"/>
                  </a:solidFill>
                </a:rPr>
                <a:t>Trial </a:t>
              </a:r>
              <a:r>
                <a:rPr b="1" i="0" lang="en-US" sz="3600" u="none" cap="none" strike="noStrike">
                  <a:solidFill>
                    <a:srgbClr val="EB2155"/>
                  </a:solidFill>
                  <a:latin typeface="Arial"/>
                  <a:ea typeface="Arial"/>
                  <a:cs typeface="Arial"/>
                  <a:sym typeface="Arial"/>
                </a:rPr>
                <a:t>TO MAXG</a:t>
              </a:r>
              <a:endParaRPr b="1" i="0" sz="36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0" name="Google Shape;1180;p119"/>
          <p:cNvSpPr/>
          <p:nvPr/>
        </p:nvSpPr>
        <p:spPr>
          <a:xfrm>
            <a:off x="1754480" y="12090243"/>
            <a:ext cx="6748514" cy="89735"/>
          </a:xfrm>
          <a:prstGeom prst="rect">
            <a:avLst/>
          </a:prstGeom>
          <a:solidFill>
            <a:srgbClr val="3B266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119"/>
          <p:cNvSpPr/>
          <p:nvPr/>
        </p:nvSpPr>
        <p:spPr>
          <a:xfrm>
            <a:off x="8412046" y="12023270"/>
            <a:ext cx="232228" cy="229568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3B26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device&#10;&#10;Description generated with high confidence" id="1182" name="Google Shape;1182;p119"/>
          <p:cNvPicPr preferRelativeResize="0"/>
          <p:nvPr/>
        </p:nvPicPr>
        <p:blipFill rotWithShape="1">
          <a:blip r:embed="rId3">
            <a:alphaModFix/>
          </a:blip>
          <a:srcRect b="9702" l="11105" r="24178" t="9284"/>
          <a:stretch/>
        </p:blipFill>
        <p:spPr>
          <a:xfrm>
            <a:off x="11006954" y="2651760"/>
            <a:ext cx="13411200" cy="11111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20"/>
          <p:cNvSpPr/>
          <p:nvPr/>
        </p:nvSpPr>
        <p:spPr>
          <a:xfrm>
            <a:off x="11775094" y="5512956"/>
            <a:ext cx="6960452" cy="123965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7700"/>
              <a:buFont typeface="Arial"/>
              <a:buNone/>
            </a:pPr>
            <a:r>
              <a:rPr b="1" i="0" lang="en-US" sz="77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ERIC KEILES</a:t>
            </a:r>
            <a:endParaRPr b="1" i="0" sz="7700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120"/>
          <p:cNvSpPr/>
          <p:nvPr/>
        </p:nvSpPr>
        <p:spPr>
          <a:xfrm>
            <a:off x="49505" y="-11925"/>
            <a:ext cx="9771827" cy="13739850"/>
          </a:xfrm>
          <a:prstGeom prst="rect">
            <a:avLst/>
          </a:prstGeom>
          <a:solidFill>
            <a:srgbClr val="BAB8CA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120"/>
          <p:cNvSpPr/>
          <p:nvPr/>
        </p:nvSpPr>
        <p:spPr>
          <a:xfrm>
            <a:off x="11775093" y="6722070"/>
            <a:ext cx="6734143" cy="424047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1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Chief Marketing Officer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B2D6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15B2D6"/>
                </a:solidFill>
                <a:latin typeface="Arial"/>
                <a:ea typeface="Arial"/>
                <a:cs typeface="Arial"/>
                <a:sym typeface="Arial"/>
              </a:rPr>
              <a:t>Square 2 Marketing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555 East North Lane, #5050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Conshohocken, PA 19428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eric@square2marketing.com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www.square2marketing.com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20"/>
          <p:cNvSpPr/>
          <p:nvPr/>
        </p:nvSpPr>
        <p:spPr>
          <a:xfrm>
            <a:off x="13096569" y="1334684"/>
            <a:ext cx="8612338" cy="107037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THANKS! </a:t>
            </a:r>
            <a:endParaRPr b="1" i="0" sz="66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1" name="Google Shape;1191;p120"/>
          <p:cNvGrpSpPr/>
          <p:nvPr/>
        </p:nvGrpSpPr>
        <p:grpSpPr>
          <a:xfrm>
            <a:off x="3678449" y="11358206"/>
            <a:ext cx="2378475" cy="613369"/>
            <a:chOff x="3795311" y="11358206"/>
            <a:chExt cx="2378475" cy="613369"/>
          </a:xfrm>
        </p:grpSpPr>
        <p:sp>
          <p:nvSpPr>
            <p:cNvPr id="1192" name="Google Shape;1192;p120"/>
            <p:cNvSpPr/>
            <p:nvPr/>
          </p:nvSpPr>
          <p:spPr>
            <a:xfrm>
              <a:off x="3795311" y="11358206"/>
              <a:ext cx="613368" cy="613369"/>
            </a:xfrm>
            <a:custGeom>
              <a:rect b="b" l="l" r="r" t="t"/>
              <a:pathLst>
                <a:path extrusionOk="0" h="21600" w="2160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5929" y="7018"/>
                  </a:moveTo>
                  <a:cubicBezTo>
                    <a:pt x="15539" y="7246"/>
                    <a:pt x="15108" y="7411"/>
                    <a:pt x="14650" y="7500"/>
                  </a:cubicBezTo>
                  <a:cubicBezTo>
                    <a:pt x="14282" y="7114"/>
                    <a:pt x="13759" y="6874"/>
                    <a:pt x="13179" y="6874"/>
                  </a:cubicBezTo>
                  <a:cubicBezTo>
                    <a:pt x="12067" y="6874"/>
                    <a:pt x="11165" y="7762"/>
                    <a:pt x="11165" y="8856"/>
                  </a:cubicBezTo>
                  <a:cubicBezTo>
                    <a:pt x="11165" y="9011"/>
                    <a:pt x="11183" y="9162"/>
                    <a:pt x="11217" y="9308"/>
                  </a:cubicBezTo>
                  <a:cubicBezTo>
                    <a:pt x="9543" y="9225"/>
                    <a:pt x="8059" y="8436"/>
                    <a:pt x="7065" y="7236"/>
                  </a:cubicBezTo>
                  <a:cubicBezTo>
                    <a:pt x="6892" y="7530"/>
                    <a:pt x="6793" y="7869"/>
                    <a:pt x="6793" y="8233"/>
                  </a:cubicBezTo>
                  <a:cubicBezTo>
                    <a:pt x="6793" y="8921"/>
                    <a:pt x="7148" y="9528"/>
                    <a:pt x="7689" y="9883"/>
                  </a:cubicBezTo>
                  <a:cubicBezTo>
                    <a:pt x="7359" y="9873"/>
                    <a:pt x="7048" y="9784"/>
                    <a:pt x="6776" y="9635"/>
                  </a:cubicBezTo>
                  <a:cubicBezTo>
                    <a:pt x="6776" y="9644"/>
                    <a:pt x="6776" y="9651"/>
                    <a:pt x="6776" y="9660"/>
                  </a:cubicBezTo>
                  <a:cubicBezTo>
                    <a:pt x="6776" y="10621"/>
                    <a:pt x="7471" y="11422"/>
                    <a:pt x="8392" y="11604"/>
                  </a:cubicBezTo>
                  <a:cubicBezTo>
                    <a:pt x="8223" y="11650"/>
                    <a:pt x="8045" y="11673"/>
                    <a:pt x="7861" y="11673"/>
                  </a:cubicBezTo>
                  <a:cubicBezTo>
                    <a:pt x="7732" y="11673"/>
                    <a:pt x="7605" y="11661"/>
                    <a:pt x="7483" y="11638"/>
                  </a:cubicBezTo>
                  <a:cubicBezTo>
                    <a:pt x="7739" y="12426"/>
                    <a:pt x="8483" y="12999"/>
                    <a:pt x="9364" y="13015"/>
                  </a:cubicBezTo>
                  <a:cubicBezTo>
                    <a:pt x="8674" y="13547"/>
                    <a:pt x="7806" y="13863"/>
                    <a:pt x="6862" y="13863"/>
                  </a:cubicBezTo>
                  <a:cubicBezTo>
                    <a:pt x="6699" y="13863"/>
                    <a:pt x="6540" y="13855"/>
                    <a:pt x="6382" y="13837"/>
                  </a:cubicBezTo>
                  <a:cubicBezTo>
                    <a:pt x="7274" y="14398"/>
                    <a:pt x="8332" y="14727"/>
                    <a:pt x="9470" y="14727"/>
                  </a:cubicBezTo>
                  <a:cubicBezTo>
                    <a:pt x="13175" y="14727"/>
                    <a:pt x="15201" y="11706"/>
                    <a:pt x="15201" y="9086"/>
                  </a:cubicBezTo>
                  <a:cubicBezTo>
                    <a:pt x="15201" y="9000"/>
                    <a:pt x="15199" y="8915"/>
                    <a:pt x="15195" y="8830"/>
                  </a:cubicBezTo>
                  <a:cubicBezTo>
                    <a:pt x="15588" y="8550"/>
                    <a:pt x="15930" y="8201"/>
                    <a:pt x="16200" y="7804"/>
                  </a:cubicBezTo>
                  <a:cubicBezTo>
                    <a:pt x="15839" y="7961"/>
                    <a:pt x="15451" y="8067"/>
                    <a:pt x="15043" y="8115"/>
                  </a:cubicBezTo>
                  <a:cubicBezTo>
                    <a:pt x="15459" y="7870"/>
                    <a:pt x="15778" y="7482"/>
                    <a:pt x="15929" y="7018"/>
                  </a:cubicBezTo>
                </a:path>
              </a:pathLst>
            </a:custGeom>
            <a:solidFill>
              <a:srgbClr val="3B2660"/>
            </a:solidFill>
            <a:ln>
              <a:noFill/>
            </a:ln>
          </p:spPr>
          <p:txBody>
            <a:bodyPr anchorCtr="0" anchor="ctr" bIns="27075" lIns="27075" spcFirstLastPara="1" rIns="27075" wrap="square" tIns="27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20"/>
            <p:cNvSpPr/>
            <p:nvPr/>
          </p:nvSpPr>
          <p:spPr>
            <a:xfrm>
              <a:off x="4677862" y="11358206"/>
              <a:ext cx="613368" cy="613369"/>
            </a:xfrm>
            <a:custGeom>
              <a:rect b="b" l="l" r="r" t="t"/>
              <a:pathLst>
                <a:path extrusionOk="0" h="21600" w="21600">
                  <a:moveTo>
                    <a:pt x="11776" y="8468"/>
                  </a:moveTo>
                  <a:cubicBezTo>
                    <a:pt x="11776" y="8071"/>
                    <a:pt x="11817" y="7858"/>
                    <a:pt x="12428" y="7858"/>
                  </a:cubicBezTo>
                  <a:lnTo>
                    <a:pt x="13244" y="7858"/>
                  </a:lnTo>
                  <a:lnTo>
                    <a:pt x="13244" y="6381"/>
                  </a:lnTo>
                  <a:lnTo>
                    <a:pt x="11938" y="6381"/>
                  </a:lnTo>
                  <a:cubicBezTo>
                    <a:pt x="10369" y="6381"/>
                    <a:pt x="9816" y="7120"/>
                    <a:pt x="9816" y="8363"/>
                  </a:cubicBezTo>
                  <a:lnTo>
                    <a:pt x="9816" y="9322"/>
                  </a:lnTo>
                  <a:lnTo>
                    <a:pt x="8837" y="9322"/>
                  </a:lnTo>
                  <a:lnTo>
                    <a:pt x="8837" y="10800"/>
                  </a:lnTo>
                  <a:lnTo>
                    <a:pt x="9816" y="10800"/>
                  </a:lnTo>
                  <a:lnTo>
                    <a:pt x="9816" y="15219"/>
                  </a:lnTo>
                  <a:lnTo>
                    <a:pt x="11774" y="15219"/>
                  </a:lnTo>
                  <a:lnTo>
                    <a:pt x="11774" y="10800"/>
                  </a:lnTo>
                  <a:lnTo>
                    <a:pt x="13081" y="10800"/>
                  </a:lnTo>
                  <a:lnTo>
                    <a:pt x="13254" y="9322"/>
                  </a:lnTo>
                  <a:lnTo>
                    <a:pt x="11774" y="9322"/>
                  </a:lnTo>
                  <a:cubicBezTo>
                    <a:pt x="11774" y="9322"/>
                    <a:pt x="11776" y="8468"/>
                    <a:pt x="11776" y="8468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solidFill>
              <a:srgbClr val="3B2660"/>
            </a:solidFill>
            <a:ln>
              <a:noFill/>
            </a:ln>
          </p:spPr>
          <p:txBody>
            <a:bodyPr anchorCtr="0" anchor="ctr" bIns="27075" lIns="27075" spcFirstLastPara="1" rIns="27075" wrap="square" tIns="27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20"/>
            <p:cNvSpPr/>
            <p:nvPr/>
          </p:nvSpPr>
          <p:spPr>
            <a:xfrm>
              <a:off x="5560417" y="11358206"/>
              <a:ext cx="613369" cy="613369"/>
            </a:xfrm>
            <a:custGeom>
              <a:rect b="b" l="l" r="r" t="t"/>
              <a:pathLst>
                <a:path extrusionOk="0" h="21600" w="2160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3430" y="9320"/>
                  </a:moveTo>
                  <a:cubicBezTo>
                    <a:pt x="11975" y="9320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0"/>
                    <a:pt x="13430" y="9320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0"/>
                  </a:lnTo>
                  <a:lnTo>
                    <a:pt x="6873" y="9320"/>
                  </a:lnTo>
                  <a:cubicBezTo>
                    <a:pt x="6873" y="9320"/>
                    <a:pt x="6873" y="14727"/>
                    <a:pt x="6873" y="14727"/>
                  </a:cubicBezTo>
                  <a:close/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solidFill>
              <a:srgbClr val="3B2660"/>
            </a:solidFill>
            <a:ln>
              <a:noFill/>
            </a:ln>
          </p:spPr>
          <p:txBody>
            <a:bodyPr anchorCtr="0" anchor="ctr" bIns="27075" lIns="27075" spcFirstLastPara="1" rIns="27075" wrap="square" tIns="27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95" name="Google Shape;1195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9952" y="2469997"/>
            <a:ext cx="75889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Google Shape;1200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21"/>
          <p:cNvPicPr preferRelativeResize="0"/>
          <p:nvPr/>
        </p:nvPicPr>
        <p:blipFill rotWithShape="1">
          <a:blip r:embed="rId4">
            <a:alphaModFix/>
          </a:blip>
          <a:srcRect b="39201" l="43642" r="18161" t="15090"/>
          <a:stretch/>
        </p:blipFill>
        <p:spPr>
          <a:xfrm>
            <a:off x="821397" y="6122979"/>
            <a:ext cx="5636807" cy="6773342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121"/>
          <p:cNvSpPr/>
          <p:nvPr/>
        </p:nvSpPr>
        <p:spPr>
          <a:xfrm>
            <a:off x="5655733" y="8478531"/>
            <a:ext cx="12937067" cy="209373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ANGELA POINTON</a:t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PRESIDENT</a:t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11OUTOF11</a:t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121"/>
          <p:cNvSpPr/>
          <p:nvPr/>
        </p:nvSpPr>
        <p:spPr>
          <a:xfrm>
            <a:off x="4867333" y="3447179"/>
            <a:ext cx="14877934" cy="237073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SMASH THE FUNNEL: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REAL-WORLD RESULTS</a:t>
            </a:r>
            <a:endParaRPr b="1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448346" cy="1402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ubspotlogo-web-color.jpg" id="1208" name="Google Shape;1208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1653" y="5245519"/>
            <a:ext cx="8534400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s.png" id="1213" name="Google Shape;1213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59" y="5169262"/>
            <a:ext cx="22601563" cy="2875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9-10-10 at 4.38.02 PM.png" id="1218" name="Google Shape;1218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3885" y="2006681"/>
            <a:ext cx="16395700" cy="87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9-10-16 at 9.26.09 AM.png" id="1223" name="Google Shape;1223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73532" y="2436657"/>
            <a:ext cx="11409361" cy="90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25"/>
          <p:cNvSpPr txBox="1"/>
          <p:nvPr/>
        </p:nvSpPr>
        <p:spPr>
          <a:xfrm>
            <a:off x="1266443" y="5225775"/>
            <a:ext cx="8865375" cy="6986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alibri"/>
              <a:buNone/>
            </a:pPr>
            <a:r>
              <a:rPr b="0" i="0" lang="en-US" sz="6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5X Traffic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alibri"/>
              <a:buNone/>
            </a:pPr>
            <a:r>
              <a:rPr b="0" i="0" lang="en-US" sz="6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182 Leads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alibri"/>
              <a:buNone/>
            </a:pPr>
            <a:r>
              <a:rPr b="0" i="0" lang="en-US" sz="6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77 New Contacts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5" name="Google Shape;1225;p125"/>
          <p:cNvSpPr/>
          <p:nvPr/>
        </p:nvSpPr>
        <p:spPr>
          <a:xfrm>
            <a:off x="-4970097" y="3406991"/>
            <a:ext cx="18734048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RESULTS:</a:t>
            </a:r>
            <a:endParaRPr b="1" i="0" sz="8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 Shot 2019-10-16 at 9.27.11 AM.png" id="1226" name="Google Shape;1226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36725" y="966402"/>
            <a:ext cx="13990239" cy="95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9-10-16 at 9.33.22 AM.png" id="1231" name="Google Shape;1231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115" y="0"/>
            <a:ext cx="23939084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9-10-16 at 10.13.16 AM.png" id="1236" name="Google Shape;1236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3652" y="0"/>
            <a:ext cx="20816973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9-10-16 at 10.13.16 AM.png" id="1241" name="Google Shape;124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7452" y="0"/>
            <a:ext cx="20816973" cy="13715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2" name="Google Shape;1242;p128"/>
          <p:cNvCxnSpPr/>
          <p:nvPr/>
        </p:nvCxnSpPr>
        <p:spPr>
          <a:xfrm rot="10800000">
            <a:off x="17212860" y="1215983"/>
            <a:ext cx="6972193" cy="2764369"/>
          </a:xfrm>
          <a:prstGeom prst="straightConnector1">
            <a:avLst/>
          </a:prstGeom>
          <a:noFill/>
          <a:ln cap="flat" cmpd="sng" w="9525">
            <a:solidFill>
              <a:srgbClr val="FF66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1243" name="Google Shape;1243;p128"/>
          <p:cNvCxnSpPr/>
          <p:nvPr/>
        </p:nvCxnSpPr>
        <p:spPr>
          <a:xfrm flipH="1" rot="10800000">
            <a:off x="4855620" y="5916240"/>
            <a:ext cx="6178367" cy="2512351"/>
          </a:xfrm>
          <a:prstGeom prst="straightConnector1">
            <a:avLst/>
          </a:prstGeom>
          <a:noFill/>
          <a:ln cap="flat" cmpd="sng" w="9525">
            <a:solidFill>
              <a:srgbClr val="FF6600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9-10-10 at 4.17.07 PM.png" id="1248" name="Google Shape;1248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6960" y="484697"/>
            <a:ext cx="11628622" cy="13128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9" name="Google Shape;1249;p129"/>
          <p:cNvCxnSpPr/>
          <p:nvPr/>
        </p:nvCxnSpPr>
        <p:spPr>
          <a:xfrm flipH="1" rot="10800000">
            <a:off x="1992055" y="2941674"/>
            <a:ext cx="6178367" cy="2512351"/>
          </a:xfrm>
          <a:prstGeom prst="straightConnector1">
            <a:avLst/>
          </a:prstGeom>
          <a:noFill/>
          <a:ln cap="flat" cmpd="sng" w="9525">
            <a:solidFill>
              <a:srgbClr val="FF66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1250" name="Google Shape;1250;p129"/>
          <p:cNvCxnSpPr/>
          <p:nvPr/>
        </p:nvCxnSpPr>
        <p:spPr>
          <a:xfrm flipH="1">
            <a:off x="16235250" y="8865904"/>
            <a:ext cx="6573781" cy="3228157"/>
          </a:xfrm>
          <a:prstGeom prst="straightConnector1">
            <a:avLst/>
          </a:prstGeom>
          <a:noFill/>
          <a:ln cap="flat" cmpd="sng" w="9525">
            <a:solidFill>
              <a:srgbClr val="FF6600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9-10-10 at 4.18.53 PM.png" id="1255" name="Google Shape;1255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7394" y="654416"/>
            <a:ext cx="9132756" cy="123755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6" name="Google Shape;1256;p130"/>
          <p:cNvCxnSpPr/>
          <p:nvPr/>
        </p:nvCxnSpPr>
        <p:spPr>
          <a:xfrm rot="10800000">
            <a:off x="16235250" y="7272033"/>
            <a:ext cx="6573782" cy="1593871"/>
          </a:xfrm>
          <a:prstGeom prst="straightConnector1">
            <a:avLst/>
          </a:prstGeom>
          <a:noFill/>
          <a:ln cap="flat" cmpd="sng" w="9525">
            <a:solidFill>
              <a:srgbClr val="FF6600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9-09-09 at 2.33.40 PM.png" id="1261" name="Google Shape;1261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3182" y="0"/>
            <a:ext cx="1892853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31"/>
          <p:cNvSpPr/>
          <p:nvPr/>
        </p:nvSpPr>
        <p:spPr>
          <a:xfrm>
            <a:off x="16877792" y="8502316"/>
            <a:ext cx="5204771" cy="641684"/>
          </a:xfrm>
          <a:prstGeom prst="ellipse">
            <a:avLst/>
          </a:prstGeom>
          <a:noFill/>
          <a:ln cap="flat" cmpd="sng" w="9525">
            <a:solidFill>
              <a:srgbClr val="ED6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8850" lIns="217700" spcFirstLastPara="1" rIns="217700" wrap="square" tIns="108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131"/>
          <p:cNvSpPr/>
          <p:nvPr/>
        </p:nvSpPr>
        <p:spPr>
          <a:xfrm>
            <a:off x="16877792" y="251326"/>
            <a:ext cx="5204771" cy="641684"/>
          </a:xfrm>
          <a:prstGeom prst="ellipse">
            <a:avLst/>
          </a:prstGeom>
          <a:noFill/>
          <a:ln cap="flat" cmpd="sng" w="9525">
            <a:solidFill>
              <a:srgbClr val="ED6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8850" lIns="217700" spcFirstLastPara="1" rIns="217700" wrap="square" tIns="108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3"/>
          <p:cNvPicPr preferRelativeResize="0"/>
          <p:nvPr/>
        </p:nvPicPr>
        <p:blipFill rotWithShape="1">
          <a:blip r:embed="rId3">
            <a:alphaModFix/>
          </a:blip>
          <a:srcRect b="7625" l="0" r="0" t="8200"/>
          <a:stretch/>
        </p:blipFill>
        <p:spPr>
          <a:xfrm>
            <a:off x="0" y="0"/>
            <a:ext cx="24383999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9-09-03 at 1.20.20 PM.png" id="1268" name="Google Shape;1268;p132"/>
          <p:cNvPicPr preferRelativeResize="0"/>
          <p:nvPr/>
        </p:nvPicPr>
        <p:blipFill rotWithShape="1">
          <a:blip r:embed="rId3">
            <a:alphaModFix/>
          </a:blip>
          <a:srcRect b="0" l="0" r="17003" t="0"/>
          <a:stretch/>
        </p:blipFill>
        <p:spPr>
          <a:xfrm>
            <a:off x="0" y="1104287"/>
            <a:ext cx="24384000" cy="11507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9-09-03 at 1.33.44 PM.png" id="1273" name="Google Shape;1273;p133"/>
          <p:cNvPicPr preferRelativeResize="0"/>
          <p:nvPr/>
        </p:nvPicPr>
        <p:blipFill rotWithShape="1">
          <a:blip r:embed="rId3">
            <a:alphaModFix/>
          </a:blip>
          <a:srcRect b="0" l="0" r="21495" t="0"/>
          <a:stretch/>
        </p:blipFill>
        <p:spPr>
          <a:xfrm>
            <a:off x="5046618" y="6486965"/>
            <a:ext cx="18877935" cy="6127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133"/>
          <p:cNvSpPr txBox="1"/>
          <p:nvPr/>
        </p:nvSpPr>
        <p:spPr>
          <a:xfrm>
            <a:off x="1266443" y="2310814"/>
            <a:ext cx="8865375" cy="55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alibri"/>
              <a:buNone/>
            </a:pPr>
            <a:r>
              <a:rPr b="0" i="0" lang="en-US" sz="6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 Leads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alibri"/>
              <a:buNone/>
            </a:pPr>
            <a:r>
              <a:rPr b="0" i="0" lang="en-US" sz="6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Higher close rate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alibri"/>
              <a:buNone/>
            </a:pPr>
            <a:r>
              <a:rPr b="0" i="0" lang="en-US" sz="6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Growth within accounts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"/>
              <a:buNone/>
            </a:pPr>
            <a:r>
              <a:t/>
            </a:r>
            <a:endParaRPr b="0" i="0" sz="6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33"/>
          <p:cNvSpPr/>
          <p:nvPr/>
        </p:nvSpPr>
        <p:spPr>
          <a:xfrm>
            <a:off x="-4970097" y="492030"/>
            <a:ext cx="18734048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RESULTS:</a:t>
            </a:r>
            <a:endParaRPr b="1" i="0" sz="8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34"/>
          <p:cNvSpPr/>
          <p:nvPr/>
        </p:nvSpPr>
        <p:spPr>
          <a:xfrm>
            <a:off x="11775094" y="5512956"/>
            <a:ext cx="9830291" cy="123965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7700"/>
              <a:buFont typeface="Arial"/>
              <a:buNone/>
            </a:pPr>
            <a:r>
              <a:rPr b="1" i="0" lang="en-US" sz="77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ANGELA POINTON</a:t>
            </a:r>
            <a:endParaRPr b="1" i="0" sz="7700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134"/>
          <p:cNvSpPr/>
          <p:nvPr/>
        </p:nvSpPr>
        <p:spPr>
          <a:xfrm>
            <a:off x="49505" y="-11925"/>
            <a:ext cx="9771827" cy="13739850"/>
          </a:xfrm>
          <a:prstGeom prst="rect">
            <a:avLst/>
          </a:prstGeom>
          <a:solidFill>
            <a:srgbClr val="BAB8CA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134"/>
          <p:cNvSpPr/>
          <p:nvPr/>
        </p:nvSpPr>
        <p:spPr>
          <a:xfrm>
            <a:off x="11775093" y="6722070"/>
            <a:ext cx="6734143" cy="319403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1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President</a:t>
            </a:r>
            <a:endParaRPr b="0" i="1" sz="34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B2D6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15B2D6"/>
                </a:solidFill>
                <a:latin typeface="Arial"/>
                <a:ea typeface="Arial"/>
                <a:cs typeface="Arial"/>
                <a:sym typeface="Arial"/>
              </a:rPr>
              <a:t>11outof11</a:t>
            </a:r>
            <a:endParaRPr b="1" i="0" sz="3400" u="none" cap="none" strike="noStrike">
              <a:solidFill>
                <a:srgbClr val="15B2D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610-329-0299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angela@11outof11.com</a:t>
            </a:r>
            <a:endParaRPr b="0" i="0" sz="34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134"/>
          <p:cNvSpPr/>
          <p:nvPr/>
        </p:nvSpPr>
        <p:spPr>
          <a:xfrm>
            <a:off x="13096569" y="1334684"/>
            <a:ext cx="8612338" cy="107037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THANKS! </a:t>
            </a:r>
            <a:endParaRPr b="1" i="0" sz="66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4" name="Google Shape;1284;p134"/>
          <p:cNvGrpSpPr/>
          <p:nvPr/>
        </p:nvGrpSpPr>
        <p:grpSpPr>
          <a:xfrm>
            <a:off x="3678449" y="11358206"/>
            <a:ext cx="2378475" cy="613369"/>
            <a:chOff x="3795311" y="11358206"/>
            <a:chExt cx="2378475" cy="613369"/>
          </a:xfrm>
        </p:grpSpPr>
        <p:sp>
          <p:nvSpPr>
            <p:cNvPr id="1285" name="Google Shape;1285;p134"/>
            <p:cNvSpPr/>
            <p:nvPr/>
          </p:nvSpPr>
          <p:spPr>
            <a:xfrm>
              <a:off x="3795311" y="11358206"/>
              <a:ext cx="613368" cy="613369"/>
            </a:xfrm>
            <a:custGeom>
              <a:rect b="b" l="l" r="r" t="t"/>
              <a:pathLst>
                <a:path extrusionOk="0" h="21600" w="2160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5929" y="7018"/>
                  </a:moveTo>
                  <a:cubicBezTo>
                    <a:pt x="15539" y="7246"/>
                    <a:pt x="15108" y="7411"/>
                    <a:pt x="14650" y="7500"/>
                  </a:cubicBezTo>
                  <a:cubicBezTo>
                    <a:pt x="14282" y="7114"/>
                    <a:pt x="13759" y="6874"/>
                    <a:pt x="13179" y="6874"/>
                  </a:cubicBezTo>
                  <a:cubicBezTo>
                    <a:pt x="12067" y="6874"/>
                    <a:pt x="11165" y="7762"/>
                    <a:pt x="11165" y="8856"/>
                  </a:cubicBezTo>
                  <a:cubicBezTo>
                    <a:pt x="11165" y="9011"/>
                    <a:pt x="11183" y="9162"/>
                    <a:pt x="11217" y="9308"/>
                  </a:cubicBezTo>
                  <a:cubicBezTo>
                    <a:pt x="9543" y="9225"/>
                    <a:pt x="8059" y="8436"/>
                    <a:pt x="7065" y="7236"/>
                  </a:cubicBezTo>
                  <a:cubicBezTo>
                    <a:pt x="6892" y="7530"/>
                    <a:pt x="6793" y="7869"/>
                    <a:pt x="6793" y="8233"/>
                  </a:cubicBezTo>
                  <a:cubicBezTo>
                    <a:pt x="6793" y="8921"/>
                    <a:pt x="7148" y="9528"/>
                    <a:pt x="7689" y="9883"/>
                  </a:cubicBezTo>
                  <a:cubicBezTo>
                    <a:pt x="7359" y="9873"/>
                    <a:pt x="7048" y="9784"/>
                    <a:pt x="6776" y="9635"/>
                  </a:cubicBezTo>
                  <a:cubicBezTo>
                    <a:pt x="6776" y="9644"/>
                    <a:pt x="6776" y="9651"/>
                    <a:pt x="6776" y="9660"/>
                  </a:cubicBezTo>
                  <a:cubicBezTo>
                    <a:pt x="6776" y="10621"/>
                    <a:pt x="7471" y="11422"/>
                    <a:pt x="8392" y="11604"/>
                  </a:cubicBezTo>
                  <a:cubicBezTo>
                    <a:pt x="8223" y="11650"/>
                    <a:pt x="8045" y="11673"/>
                    <a:pt x="7861" y="11673"/>
                  </a:cubicBezTo>
                  <a:cubicBezTo>
                    <a:pt x="7732" y="11673"/>
                    <a:pt x="7605" y="11661"/>
                    <a:pt x="7483" y="11638"/>
                  </a:cubicBezTo>
                  <a:cubicBezTo>
                    <a:pt x="7739" y="12426"/>
                    <a:pt x="8483" y="12999"/>
                    <a:pt x="9364" y="13015"/>
                  </a:cubicBezTo>
                  <a:cubicBezTo>
                    <a:pt x="8674" y="13547"/>
                    <a:pt x="7806" y="13863"/>
                    <a:pt x="6862" y="13863"/>
                  </a:cubicBezTo>
                  <a:cubicBezTo>
                    <a:pt x="6699" y="13863"/>
                    <a:pt x="6540" y="13855"/>
                    <a:pt x="6382" y="13837"/>
                  </a:cubicBezTo>
                  <a:cubicBezTo>
                    <a:pt x="7274" y="14398"/>
                    <a:pt x="8332" y="14727"/>
                    <a:pt x="9470" y="14727"/>
                  </a:cubicBezTo>
                  <a:cubicBezTo>
                    <a:pt x="13175" y="14727"/>
                    <a:pt x="15201" y="11706"/>
                    <a:pt x="15201" y="9086"/>
                  </a:cubicBezTo>
                  <a:cubicBezTo>
                    <a:pt x="15201" y="9000"/>
                    <a:pt x="15199" y="8915"/>
                    <a:pt x="15195" y="8830"/>
                  </a:cubicBezTo>
                  <a:cubicBezTo>
                    <a:pt x="15588" y="8550"/>
                    <a:pt x="15930" y="8201"/>
                    <a:pt x="16200" y="7804"/>
                  </a:cubicBezTo>
                  <a:cubicBezTo>
                    <a:pt x="15839" y="7961"/>
                    <a:pt x="15451" y="8067"/>
                    <a:pt x="15043" y="8115"/>
                  </a:cubicBezTo>
                  <a:cubicBezTo>
                    <a:pt x="15459" y="7870"/>
                    <a:pt x="15778" y="7482"/>
                    <a:pt x="15929" y="7018"/>
                  </a:cubicBezTo>
                </a:path>
              </a:pathLst>
            </a:custGeom>
            <a:solidFill>
              <a:srgbClr val="3B2660"/>
            </a:solidFill>
            <a:ln>
              <a:noFill/>
            </a:ln>
          </p:spPr>
          <p:txBody>
            <a:bodyPr anchorCtr="0" anchor="ctr" bIns="27075" lIns="27075" spcFirstLastPara="1" rIns="27075" wrap="square" tIns="27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34"/>
            <p:cNvSpPr/>
            <p:nvPr/>
          </p:nvSpPr>
          <p:spPr>
            <a:xfrm>
              <a:off x="4677862" y="11358206"/>
              <a:ext cx="613368" cy="613369"/>
            </a:xfrm>
            <a:custGeom>
              <a:rect b="b" l="l" r="r" t="t"/>
              <a:pathLst>
                <a:path extrusionOk="0" h="21600" w="21600">
                  <a:moveTo>
                    <a:pt x="11776" y="8468"/>
                  </a:moveTo>
                  <a:cubicBezTo>
                    <a:pt x="11776" y="8071"/>
                    <a:pt x="11817" y="7858"/>
                    <a:pt x="12428" y="7858"/>
                  </a:cubicBezTo>
                  <a:lnTo>
                    <a:pt x="13244" y="7858"/>
                  </a:lnTo>
                  <a:lnTo>
                    <a:pt x="13244" y="6381"/>
                  </a:lnTo>
                  <a:lnTo>
                    <a:pt x="11938" y="6381"/>
                  </a:lnTo>
                  <a:cubicBezTo>
                    <a:pt x="10369" y="6381"/>
                    <a:pt x="9816" y="7120"/>
                    <a:pt x="9816" y="8363"/>
                  </a:cubicBezTo>
                  <a:lnTo>
                    <a:pt x="9816" y="9322"/>
                  </a:lnTo>
                  <a:lnTo>
                    <a:pt x="8837" y="9322"/>
                  </a:lnTo>
                  <a:lnTo>
                    <a:pt x="8837" y="10800"/>
                  </a:lnTo>
                  <a:lnTo>
                    <a:pt x="9816" y="10800"/>
                  </a:lnTo>
                  <a:lnTo>
                    <a:pt x="9816" y="15219"/>
                  </a:lnTo>
                  <a:lnTo>
                    <a:pt x="11774" y="15219"/>
                  </a:lnTo>
                  <a:lnTo>
                    <a:pt x="11774" y="10800"/>
                  </a:lnTo>
                  <a:lnTo>
                    <a:pt x="13081" y="10800"/>
                  </a:lnTo>
                  <a:lnTo>
                    <a:pt x="13254" y="9322"/>
                  </a:lnTo>
                  <a:lnTo>
                    <a:pt x="11774" y="9322"/>
                  </a:lnTo>
                  <a:cubicBezTo>
                    <a:pt x="11774" y="9322"/>
                    <a:pt x="11776" y="8468"/>
                    <a:pt x="11776" y="8468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solidFill>
              <a:srgbClr val="3B2660"/>
            </a:solidFill>
            <a:ln>
              <a:noFill/>
            </a:ln>
          </p:spPr>
          <p:txBody>
            <a:bodyPr anchorCtr="0" anchor="ctr" bIns="27075" lIns="27075" spcFirstLastPara="1" rIns="27075" wrap="square" tIns="27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34"/>
            <p:cNvSpPr/>
            <p:nvPr/>
          </p:nvSpPr>
          <p:spPr>
            <a:xfrm>
              <a:off x="5560417" y="11358206"/>
              <a:ext cx="613369" cy="613369"/>
            </a:xfrm>
            <a:custGeom>
              <a:rect b="b" l="l" r="r" t="t"/>
              <a:pathLst>
                <a:path extrusionOk="0" h="21600" w="2160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3430" y="9320"/>
                  </a:moveTo>
                  <a:cubicBezTo>
                    <a:pt x="11975" y="9320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0"/>
                    <a:pt x="13430" y="9320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0"/>
                  </a:lnTo>
                  <a:lnTo>
                    <a:pt x="6873" y="9320"/>
                  </a:lnTo>
                  <a:cubicBezTo>
                    <a:pt x="6873" y="9320"/>
                    <a:pt x="6873" y="14727"/>
                    <a:pt x="6873" y="14727"/>
                  </a:cubicBezTo>
                  <a:close/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solidFill>
              <a:srgbClr val="3B2660"/>
            </a:solidFill>
            <a:ln>
              <a:noFill/>
            </a:ln>
          </p:spPr>
          <p:txBody>
            <a:bodyPr anchorCtr="0" anchor="ctr" bIns="27075" lIns="27075" spcFirstLastPara="1" rIns="27075" wrap="square" tIns="27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14_10_09_angela_pointon0110_2 cropped.jpeg" id="1288" name="Google Shape;1288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668" y="2654104"/>
            <a:ext cx="7171399" cy="769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car&#10;&#10;Description generated with high confidence" id="130" name="Google Shape;130;p14"/>
          <p:cNvPicPr preferRelativeResize="0"/>
          <p:nvPr/>
        </p:nvPicPr>
        <p:blipFill rotWithShape="1">
          <a:blip r:embed="rId3">
            <a:alphaModFix/>
          </a:blip>
          <a:srcRect b="7786" l="0" r="0" t="7787"/>
          <a:stretch/>
        </p:blipFill>
        <p:spPr>
          <a:xfrm>
            <a:off x="0" y="0"/>
            <a:ext cx="24383999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"/>
          <p:cNvSpPr/>
          <p:nvPr/>
        </p:nvSpPr>
        <p:spPr>
          <a:xfrm>
            <a:off x="16950988" y="7438683"/>
            <a:ext cx="692834" cy="692834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5"/>
          <p:cNvSpPr/>
          <p:nvPr/>
        </p:nvSpPr>
        <p:spPr>
          <a:xfrm>
            <a:off x="16066319" y="10221124"/>
            <a:ext cx="3074333" cy="91649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HOW TO USE TECHNOLOGY</a:t>
            </a:r>
            <a:endParaRPr b="0" i="0" sz="28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7436114" y="1829337"/>
            <a:ext cx="9511771" cy="171670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WHAT WE’RE GOING TO COVER TODAY</a:t>
            </a: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12023380" y="7438683"/>
            <a:ext cx="692834" cy="692834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10815920" y="10221124"/>
            <a:ext cx="3074333" cy="134737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HOW TO MEASURE RESULTS</a:t>
            </a:r>
            <a:endParaRPr b="0" i="0" sz="28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5"/>
          <p:cNvSpPr/>
          <p:nvPr/>
        </p:nvSpPr>
        <p:spPr>
          <a:xfrm>
            <a:off x="7637649" y="7438683"/>
            <a:ext cx="692834" cy="692834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5796704" y="10221124"/>
            <a:ext cx="3074333" cy="91649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HOW TO DEPLOY TACTICS</a:t>
            </a:r>
            <a:endParaRPr b="0" i="0" sz="28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2472977" y="7438683"/>
            <a:ext cx="692833" cy="692834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1092373" y="10221124"/>
            <a:ext cx="3074333" cy="91649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THE NEW BUYER JOURNEY</a:t>
            </a:r>
            <a:endParaRPr b="0" i="0" sz="28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5"/>
          <p:cNvSpPr/>
          <p:nvPr/>
        </p:nvSpPr>
        <p:spPr>
          <a:xfrm>
            <a:off x="20552373" y="10221124"/>
            <a:ext cx="3074333" cy="91649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HOW TO KNOW WHAT TO DO</a:t>
            </a:r>
            <a:endParaRPr b="0" i="0" sz="28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715" y="5554135"/>
            <a:ext cx="4183648" cy="4110307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screenshot of a cell phone&#10;&#10;Description generated with very high confidence" id="146" name="Google Shape;14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8071" y="6282787"/>
            <a:ext cx="4611599" cy="3381655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 result for hubspot connect partners" id="147" name="Google Shape;14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62666" y="6806020"/>
            <a:ext cx="5081640" cy="285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27954" y="6806020"/>
            <a:ext cx="4850264" cy="2858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generated with very high confidence" id="149" name="Google Shape;149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489341" y="5167923"/>
            <a:ext cx="3200400" cy="454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20489341" y="4266527"/>
            <a:ext cx="3074333" cy="6087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BONUS</a:t>
            </a:r>
            <a:endParaRPr b="0" i="0" sz="36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/>
          <p:nvPr/>
        </p:nvSpPr>
        <p:spPr>
          <a:xfrm>
            <a:off x="1530001" y="6990188"/>
            <a:ext cx="7768324" cy="337870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STRATEGY –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THE CYCLONIC BUYER JOURNEY™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6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6"/>
          <p:cNvSpPr/>
          <p:nvPr/>
        </p:nvSpPr>
        <p:spPr>
          <a:xfrm>
            <a:off x="1530001" y="1785945"/>
            <a:ext cx="2006307" cy="407639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AB8CA"/>
              </a:buClr>
              <a:buSzPts val="28400"/>
              <a:buFont typeface="Arial"/>
              <a:buNone/>
            </a:pPr>
            <a:r>
              <a:rPr b="1" i="0" lang="en-US" sz="28400" u="none" cap="none" strike="noStrike">
                <a:solidFill>
                  <a:srgbClr val="BAB8CA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58" name="Google Shape;158;p16"/>
          <p:cNvSpPr/>
          <p:nvPr/>
        </p:nvSpPr>
        <p:spPr>
          <a:xfrm>
            <a:off x="1530001" y="10541633"/>
            <a:ext cx="7344592" cy="166573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rPr>
              <a:t>Your Prospects Don’t Buy Like They Used To – Sales, Marketing And Customer Service Have To Change, Too!</a:t>
            </a:r>
            <a:endParaRPr b="0" i="0" sz="3000" u="none" cap="none" strike="noStrike">
              <a:solidFill>
                <a:srgbClr val="99A6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10803368" y="929705"/>
            <a:ext cx="13590833" cy="11856591"/>
          </a:xfrm>
          <a:prstGeom prst="rect">
            <a:avLst/>
          </a:prstGeom>
          <a:solidFill>
            <a:srgbClr val="BAB8CA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6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03368" y="929704"/>
            <a:ext cx="13580631" cy="12209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/>
          <p:nvPr/>
        </p:nvSpPr>
        <p:spPr>
          <a:xfrm>
            <a:off x="1537895" y="7822667"/>
            <a:ext cx="3119801" cy="251692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People are taking longer to make their decision</a:t>
            </a:r>
            <a:endParaRPr b="0" i="0" sz="40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7"/>
          <p:cNvSpPr/>
          <p:nvPr/>
        </p:nvSpPr>
        <p:spPr>
          <a:xfrm>
            <a:off x="1664193" y="5893333"/>
            <a:ext cx="2867204" cy="153204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EXTENDED SALES CYCLES</a:t>
            </a:r>
            <a:endParaRPr b="0" i="0" sz="32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7"/>
          <p:cNvSpPr/>
          <p:nvPr/>
        </p:nvSpPr>
        <p:spPr>
          <a:xfrm>
            <a:off x="7232912" y="1086890"/>
            <a:ext cx="9511771" cy="8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HAVE YOU NOTICED?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7"/>
          <p:cNvSpPr/>
          <p:nvPr/>
        </p:nvSpPr>
        <p:spPr>
          <a:xfrm>
            <a:off x="6036078" y="7822667"/>
            <a:ext cx="3119801" cy="251692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People are  asking many more questions</a:t>
            </a:r>
            <a:endParaRPr b="0" i="0" sz="40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7"/>
          <p:cNvSpPr/>
          <p:nvPr/>
        </p:nvSpPr>
        <p:spPr>
          <a:xfrm>
            <a:off x="5604910" y="5893333"/>
            <a:ext cx="3982136" cy="10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PROSPECT QUESTIONS</a:t>
            </a:r>
            <a:endParaRPr b="0" i="0" sz="32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7"/>
          <p:cNvSpPr/>
          <p:nvPr/>
        </p:nvSpPr>
        <p:spPr>
          <a:xfrm>
            <a:off x="10293429" y="7822667"/>
            <a:ext cx="3119801" cy="559469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There are more people involved in the decision-making process, extended family members</a:t>
            </a:r>
            <a:endParaRPr b="0" i="0" sz="40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7"/>
          <p:cNvSpPr/>
          <p:nvPr/>
        </p:nvSpPr>
        <p:spPr>
          <a:xfrm>
            <a:off x="10022559" y="5893333"/>
            <a:ext cx="3661540" cy="10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COMMITTEE BUYING</a:t>
            </a:r>
            <a:endParaRPr b="0" i="0" sz="32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7"/>
          <p:cNvSpPr/>
          <p:nvPr/>
        </p:nvSpPr>
        <p:spPr>
          <a:xfrm>
            <a:off x="14439389" y="7822667"/>
            <a:ext cx="3119801" cy="251692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If they’re not safe, they might do NOTHING</a:t>
            </a:r>
            <a:endParaRPr b="0" i="0" sz="40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7"/>
          <p:cNvSpPr/>
          <p:nvPr/>
        </p:nvSpPr>
        <p:spPr>
          <a:xfrm>
            <a:off x="14439389" y="5893333"/>
            <a:ext cx="3119801" cy="10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MORE DO NOTHING</a:t>
            </a:r>
            <a:endParaRPr b="0" i="0" sz="32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7"/>
          <p:cNvSpPr/>
          <p:nvPr/>
        </p:nvSpPr>
        <p:spPr>
          <a:xfrm>
            <a:off x="19287919" y="7822667"/>
            <a:ext cx="3183764" cy="436358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If they don’t know the real difference between facilities, the cheapest is always better</a:t>
            </a:r>
            <a:endParaRPr b="0" i="0" sz="40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7"/>
          <p:cNvSpPr/>
          <p:nvPr/>
        </p:nvSpPr>
        <p:spPr>
          <a:xfrm>
            <a:off x="18491669" y="5893333"/>
            <a:ext cx="4776263" cy="10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DOWNWARD PRESSURE ON PRICE</a:t>
            </a:r>
            <a:endParaRPr b="0" i="0" sz="32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1621" y="3504923"/>
            <a:ext cx="1714043" cy="171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9539" y="3504923"/>
            <a:ext cx="1732879" cy="1714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whiteboard&#10;&#10;Description generated with very high confidence" id="179" name="Google Shape;179;p17"/>
          <p:cNvPicPr preferRelativeResize="0"/>
          <p:nvPr/>
        </p:nvPicPr>
        <p:blipFill rotWithShape="1">
          <a:blip r:embed="rId5">
            <a:alphaModFix/>
          </a:blip>
          <a:srcRect b="78492" l="62154" r="17850" t="0"/>
          <a:stretch/>
        </p:blipFill>
        <p:spPr>
          <a:xfrm>
            <a:off x="10428897" y="3332946"/>
            <a:ext cx="3119802" cy="262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24238" y="3578375"/>
            <a:ext cx="1550103" cy="156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380138" y="3662874"/>
            <a:ext cx="1073147" cy="1567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"/>
          <p:cNvSpPr/>
          <p:nvPr/>
        </p:nvSpPr>
        <p:spPr>
          <a:xfrm>
            <a:off x="2065867" y="1672174"/>
            <a:ext cx="20116799" cy="828158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“THE AMOUNT OF CONTENT WE CONSUME ON A DAILY BASIS HAS GROWN FROM TWO HOURS A DAY IN THE 1920S TO NEARLY 11 HOURS PER DAY TODAY. PROPELLED BY MOBILE DEVICES, THE AVERAGE AMOUNT OF CONTENT WE CONSUME ON A DAILY BASIS HAS GONE UP BY TWO HOURS A DAY JUST IN THE LAST THREE YEARS!”</a:t>
            </a:r>
            <a:r>
              <a:rPr b="1" i="1" lang="en-US" sz="4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65108" y="10525653"/>
            <a:ext cx="5698461" cy="2005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71000" y="392853"/>
            <a:ext cx="8674100" cy="48768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93" name="Google Shape;19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436" y="8246229"/>
            <a:ext cx="8825231" cy="496177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94" name="Google Shape;194;p19"/>
          <p:cNvPicPr preferRelativeResize="0"/>
          <p:nvPr/>
        </p:nvPicPr>
        <p:blipFill rotWithShape="1">
          <a:blip r:embed="rId5">
            <a:alphaModFix/>
          </a:blip>
          <a:srcRect b="13656" l="25272" r="25793" t="24305"/>
          <a:stretch/>
        </p:blipFill>
        <p:spPr>
          <a:xfrm>
            <a:off x="2336803" y="1253066"/>
            <a:ext cx="6366933" cy="453813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95" name="Google Shape;195;p19"/>
          <p:cNvPicPr preferRelativeResize="0"/>
          <p:nvPr/>
        </p:nvPicPr>
        <p:blipFill rotWithShape="1">
          <a:blip r:embed="rId6">
            <a:alphaModFix/>
          </a:blip>
          <a:srcRect b="9028" l="23971" r="24230" t="24305"/>
          <a:stretch/>
        </p:blipFill>
        <p:spPr>
          <a:xfrm>
            <a:off x="3826936" y="2319866"/>
            <a:ext cx="6739467" cy="48768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96" name="Google Shape;196;p19"/>
          <p:cNvPicPr preferRelativeResize="0"/>
          <p:nvPr/>
        </p:nvPicPr>
        <p:blipFill rotWithShape="1">
          <a:blip r:embed="rId7">
            <a:alphaModFix/>
          </a:blip>
          <a:srcRect b="8102" l="23711" r="24492" t="25231"/>
          <a:stretch/>
        </p:blipFill>
        <p:spPr>
          <a:xfrm>
            <a:off x="5520269" y="2946399"/>
            <a:ext cx="6739468" cy="48768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97" name="Google Shape;197;p19"/>
          <p:cNvPicPr preferRelativeResize="0"/>
          <p:nvPr/>
        </p:nvPicPr>
        <p:blipFill rotWithShape="1">
          <a:blip r:embed="rId8">
            <a:alphaModFix/>
          </a:blip>
          <a:srcRect b="9028" l="25732" r="25449" t="24305"/>
          <a:stretch/>
        </p:blipFill>
        <p:spPr>
          <a:xfrm>
            <a:off x="6908802" y="3979332"/>
            <a:ext cx="6366934" cy="48768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98" name="Google Shape;198;p19"/>
          <p:cNvPicPr preferRelativeResize="0"/>
          <p:nvPr/>
        </p:nvPicPr>
        <p:blipFill rotWithShape="1">
          <a:blip r:embed="rId9">
            <a:alphaModFix/>
          </a:blip>
          <a:srcRect b="8564" l="25533" r="24752" t="24769"/>
          <a:stretch/>
        </p:blipFill>
        <p:spPr>
          <a:xfrm>
            <a:off x="8195735" y="4758266"/>
            <a:ext cx="6468534" cy="48768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99" name="Google Shape;199;p19"/>
          <p:cNvPicPr preferRelativeResize="0"/>
          <p:nvPr/>
        </p:nvPicPr>
        <p:blipFill rotWithShape="1">
          <a:blip r:embed="rId10">
            <a:alphaModFix/>
          </a:blip>
          <a:srcRect b="9491" l="24492" r="25792" t="23842"/>
          <a:stretch/>
        </p:blipFill>
        <p:spPr>
          <a:xfrm>
            <a:off x="9719737" y="5901266"/>
            <a:ext cx="6468534" cy="48768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00" name="Google Shape;200;p19"/>
          <p:cNvPicPr preferRelativeResize="0"/>
          <p:nvPr/>
        </p:nvPicPr>
        <p:blipFill rotWithShape="1">
          <a:blip r:embed="rId11">
            <a:alphaModFix/>
          </a:blip>
          <a:srcRect b="6018" l="23971" r="24230" t="23380"/>
          <a:stretch/>
        </p:blipFill>
        <p:spPr>
          <a:xfrm>
            <a:off x="11176005" y="6756398"/>
            <a:ext cx="6739468" cy="51646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01" name="Google Shape;201;p19"/>
          <p:cNvPicPr preferRelativeResize="0"/>
          <p:nvPr/>
        </p:nvPicPr>
        <p:blipFill rotWithShape="1">
          <a:blip r:embed="rId12">
            <a:alphaModFix/>
          </a:blip>
          <a:srcRect b="8564" l="23971" r="24230" t="24769"/>
          <a:stretch/>
        </p:blipFill>
        <p:spPr>
          <a:xfrm>
            <a:off x="12581468" y="7823199"/>
            <a:ext cx="6739468" cy="48768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fgp-logo-2019.jpg" id="40" name="Google Shape;4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2568" y="1654866"/>
            <a:ext cx="12632432" cy="5329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vy_yard_mark.png" id="41" name="Google Shape;4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4601" y="7287595"/>
            <a:ext cx="13360400" cy="57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"/>
          <p:cNvSpPr/>
          <p:nvPr/>
        </p:nvSpPr>
        <p:spPr>
          <a:xfrm>
            <a:off x="911640" y="1665224"/>
            <a:ext cx="6752961" cy="3394091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TO OUR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EVENT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SPONSORS!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"/>
          <p:cNvSpPr/>
          <p:nvPr/>
        </p:nvSpPr>
        <p:spPr>
          <a:xfrm>
            <a:off x="2065867" y="1672174"/>
            <a:ext cx="20116799" cy="753368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-223838" lvl="0" marL="223838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1" i="1" lang="en-US" sz="54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FACED WITH A PLETHORA OF CHOICES AND COMMUNICATIONS, CONSUMERS TEND TO FALL BACK ON THE LIMITED SET OF BRANDS THAT HAVE MADE IT THROUGH THE WILDERNESS OF MESSAGES</a:t>
            </a:r>
            <a:r>
              <a:rPr b="1" i="0" lang="en-US" sz="54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1" i="1" lang="en-US" sz="54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  <a:p>
            <a:pPr indent="-223838" lvl="0" marL="223838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5400"/>
              <a:buFont typeface="Arial"/>
              <a:buNone/>
            </a:pPr>
            <a:r>
              <a:t/>
            </a:r>
            <a:endParaRPr b="1" i="1" sz="54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TRANSLATED, THAT MEANS PROSPECTS AND CUSTOMERS ARE CONFUSED, AND WHEN PEOPLE ARE CONFUSED, THEY TEND TO DO WHAT’S SAFE, WHICH IS OFTEN NOTHING.</a:t>
            </a:r>
            <a:endParaRPr b="1" i="1" sz="18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20"/>
          <p:cNvPicPr preferRelativeResize="0"/>
          <p:nvPr/>
        </p:nvPicPr>
        <p:blipFill rotWithShape="1">
          <a:blip r:embed="rId3">
            <a:alphaModFix/>
          </a:blip>
          <a:srcRect b="0" l="0" r="5149" t="0"/>
          <a:stretch/>
        </p:blipFill>
        <p:spPr>
          <a:xfrm>
            <a:off x="14060491" y="9866673"/>
            <a:ext cx="10323510" cy="35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5440" y="530791"/>
            <a:ext cx="21153120" cy="11967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/>
          <p:nvPr/>
        </p:nvSpPr>
        <p:spPr>
          <a:xfrm>
            <a:off x="2065867" y="4213003"/>
            <a:ext cx="20116799" cy="52899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-22860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IN AN ARTICLE, JARED DODSON OF LENATI POINTED OUT THAT, “</a:t>
            </a:r>
            <a:r>
              <a:rPr b="1" i="0" lang="en-US" sz="54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THE NEW SALES FUNNEL IS NOT A FUNNEL AT ALL</a:t>
            </a:r>
            <a:r>
              <a:rPr b="1" i="0" lang="en-US" sz="54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; IT IS A COMPLEX WEB OF INDIVIDUAL BUYERS’ PATHS INTERSECTING AT VARIOUS SALES AND MARKETING TOUCH POINTS.”</a:t>
            </a:r>
            <a:endParaRPr/>
          </a:p>
          <a:p>
            <a:pPr indent="-22860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/>
          <p:nvPr/>
        </p:nvSpPr>
        <p:spPr>
          <a:xfrm>
            <a:off x="2065867" y="1672174"/>
            <a:ext cx="20116799" cy="977737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-22860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0" marL="23495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“PEOPLE SAY THE SALES FUNNEL IS CHANGING – THAT, IN TODAY'S DIGITAL WORLD, THE WAY CUSTOMERS BUY IS </a:t>
            </a:r>
            <a:r>
              <a:rPr b="1" i="0" lang="en-US" sz="54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NO LONGER A SIMPLE PATH FROM AWARENESS TO PROSPECT TO SALE</a:t>
            </a:r>
            <a:r>
              <a:rPr b="1" i="0" lang="en-US" sz="54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indent="-234950" lvl="0" marL="23495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0" marL="23495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THAT'S JUST NOT TRUE. THE SALES FUNNEL ISN'T CHANGING – </a:t>
            </a:r>
            <a:r>
              <a:rPr b="1" i="0" lang="en-US" sz="54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IT'S COMPLETELY AND UTTERLY DEAD. </a:t>
            </a:r>
            <a:r>
              <a:rPr b="1" i="0" lang="en-US" sz="54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IT'S BEEN BRUTALLY TURNED UPSIDE DOWN, INSIDE OUT, WITH LITTLE LEFT TO IDENTIFY IT AS THE CLEAN, STRAIGHTFORWARD PROCESS IT ONCE WAS.”</a:t>
            </a:r>
            <a:endParaRPr/>
          </a:p>
          <a:p>
            <a:pPr indent="-234950" lvl="0" marL="23495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3"/>
          <p:cNvPicPr preferRelativeResize="0"/>
          <p:nvPr/>
        </p:nvPicPr>
        <p:blipFill rotWithShape="1">
          <a:blip r:embed="rId3">
            <a:alphaModFix/>
          </a:blip>
          <a:srcRect b="0" l="0" r="13029" t="0"/>
          <a:stretch/>
        </p:blipFill>
        <p:spPr>
          <a:xfrm>
            <a:off x="14807480" y="11444751"/>
            <a:ext cx="9576522" cy="2069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/>
          <p:nvPr/>
        </p:nvSpPr>
        <p:spPr>
          <a:xfrm>
            <a:off x="2065867" y="2866575"/>
            <a:ext cx="20116799" cy="670268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-234950" lvl="0" marL="23495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“RESEARCH REVEALED THAT THE </a:t>
            </a:r>
            <a:r>
              <a:rPr b="1" i="0" lang="en-US" sz="6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CUSTOMER JOURNEY IS NOT RIGIDLY LINEAR, AS DEPICTED IN THE SALES FUNNEL MODEL</a:t>
            </a:r>
            <a:r>
              <a:rPr b="1" i="0" lang="en-US" sz="6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, BUT RATHER CIRCULAR. IT IS A NETWORK OF TOUCH POINTS, DECISIONS AND OPPORTUNITIES THAT ARE EITHER APPROPRIATED OR REJECTED BY THE BUYER.”</a:t>
            </a:r>
            <a:endParaRPr/>
          </a:p>
        </p:txBody>
      </p:sp>
      <p:pic>
        <p:nvPicPr>
          <p:cNvPr id="229" name="Google Shape;22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01697" y="10209344"/>
            <a:ext cx="10882303" cy="3548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"/>
          <p:cNvSpPr/>
          <p:nvPr/>
        </p:nvSpPr>
        <p:spPr>
          <a:xfrm>
            <a:off x="2065867" y="4720173"/>
            <a:ext cx="20116799" cy="336485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23900"/>
              <a:buFont typeface="Arial"/>
              <a:buNone/>
            </a:pPr>
            <a:r>
              <a:rPr b="1" i="0" lang="en-US" sz="239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1" i="1" lang="en-US" sz="239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…..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/>
          <p:nvPr/>
        </p:nvSpPr>
        <p:spPr>
          <a:xfrm>
            <a:off x="11357194" y="3802248"/>
            <a:ext cx="1669612" cy="1669613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26"/>
          <p:cNvPicPr preferRelativeResize="0"/>
          <p:nvPr/>
        </p:nvPicPr>
        <p:blipFill rotWithShape="1">
          <a:blip r:embed="rId3">
            <a:alphaModFix/>
          </a:blip>
          <a:srcRect b="6669" l="3085" r="5026" t="16323"/>
          <a:stretch/>
        </p:blipFill>
        <p:spPr>
          <a:xfrm>
            <a:off x="-1" y="0"/>
            <a:ext cx="24414857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"/>
          <p:cNvSpPr/>
          <p:nvPr/>
        </p:nvSpPr>
        <p:spPr>
          <a:xfrm>
            <a:off x="11357194" y="3802248"/>
            <a:ext cx="1669612" cy="1669613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27"/>
          <p:cNvPicPr preferRelativeResize="0"/>
          <p:nvPr/>
        </p:nvPicPr>
        <p:blipFill rotWithShape="1">
          <a:blip r:embed="rId3">
            <a:alphaModFix/>
          </a:blip>
          <a:srcRect b="59205" l="0" r="1775" t="24780"/>
          <a:stretch/>
        </p:blipFill>
        <p:spPr>
          <a:xfrm>
            <a:off x="-43338" y="0"/>
            <a:ext cx="24457868" cy="224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7"/>
          <p:cNvPicPr preferRelativeResize="0"/>
          <p:nvPr/>
        </p:nvPicPr>
        <p:blipFill rotWithShape="1">
          <a:blip r:embed="rId4">
            <a:alphaModFix/>
          </a:blip>
          <a:srcRect b="11130" l="2317" r="4054" t="20765"/>
          <a:stretch/>
        </p:blipFill>
        <p:spPr>
          <a:xfrm>
            <a:off x="0" y="2197760"/>
            <a:ext cx="24414530" cy="9984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7"/>
          <p:cNvPicPr preferRelativeResize="0"/>
          <p:nvPr/>
        </p:nvPicPr>
        <p:blipFill rotWithShape="1">
          <a:blip r:embed="rId5">
            <a:alphaModFix/>
          </a:blip>
          <a:srcRect b="48875" l="2140" r="3552" t="35283"/>
          <a:stretch/>
        </p:blipFill>
        <p:spPr>
          <a:xfrm>
            <a:off x="-73572" y="11429997"/>
            <a:ext cx="24487069" cy="2312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/>
          <p:nvPr/>
        </p:nvSpPr>
        <p:spPr>
          <a:xfrm>
            <a:off x="1215813" y="4715946"/>
            <a:ext cx="21952373" cy="38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13800"/>
              <a:buFont typeface="Arial"/>
              <a:buNone/>
            </a:pPr>
            <a:r>
              <a:rPr b="1" i="0" lang="en-US" sz="138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IF THE FUNNEL ISN’T THE MODEL…WHAT IS?</a:t>
            </a:r>
            <a:endParaRPr b="1" i="1" sz="138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8800" y="365338"/>
            <a:ext cx="13045440" cy="1298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"/>
          <p:cNvPicPr preferRelativeResize="0"/>
          <p:nvPr/>
        </p:nvPicPr>
        <p:blipFill rotWithShape="1">
          <a:blip r:embed="rId4">
            <a:alphaModFix/>
          </a:blip>
          <a:srcRect b="39201" l="43642" r="18161" t="15090"/>
          <a:stretch/>
        </p:blipFill>
        <p:spPr>
          <a:xfrm>
            <a:off x="821397" y="6122979"/>
            <a:ext cx="5636807" cy="677334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"/>
          <p:cNvSpPr/>
          <p:nvPr/>
        </p:nvSpPr>
        <p:spPr>
          <a:xfrm>
            <a:off x="4867333" y="3447179"/>
            <a:ext cx="14877934" cy="418199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SMASH THE FUNNEL: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RETHINKING SALES AND MARKETING BY USING THE NEW SCIENCE OF REVENUE</a:t>
            </a:r>
            <a:endParaRPr b="1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5655733" y="8478531"/>
            <a:ext cx="12937067" cy="204660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MIKE LIEBERMAN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CEO AND CHIEF REVENUE SCIENTIST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SQUARE 2 MARKETING</a:t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mattress store" id="263" name="Google Shape;26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1"/>
          <p:cNvPicPr preferRelativeResize="0"/>
          <p:nvPr/>
        </p:nvPicPr>
        <p:blipFill rotWithShape="1">
          <a:blip r:embed="rId3">
            <a:alphaModFix/>
          </a:blip>
          <a:srcRect b="9347" l="6952" r="9625" t="14039"/>
          <a:stretch/>
        </p:blipFill>
        <p:spPr>
          <a:xfrm>
            <a:off x="0" y="0"/>
            <a:ext cx="24384000" cy="13753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2"/>
          <p:cNvPicPr preferRelativeResize="0"/>
          <p:nvPr/>
        </p:nvPicPr>
        <p:blipFill rotWithShape="1">
          <a:blip r:embed="rId3">
            <a:alphaModFix/>
          </a:blip>
          <a:srcRect b="0" l="12881" r="0" t="0"/>
          <a:stretch/>
        </p:blipFill>
        <p:spPr>
          <a:xfrm>
            <a:off x="473233" y="2949678"/>
            <a:ext cx="15240000" cy="874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85455" y="1592827"/>
            <a:ext cx="9725313" cy="408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20825" y="6813293"/>
            <a:ext cx="9753600" cy="64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/>
          <p:nvPr/>
        </p:nvSpPr>
        <p:spPr>
          <a:xfrm>
            <a:off x="1828800" y="2349034"/>
            <a:ext cx="20353867" cy="836468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-22860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6000"/>
              <a:buFont typeface="Arial"/>
              <a:buNone/>
            </a:pPr>
            <a:r>
              <a:rPr b="0" i="0" lang="en-US" sz="6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ADDING TO THE NOISE, ESTABLISHED RETAILERS ARE MOONLIGHTING WITH THEIR OWN ONLINE MATTRESS BRANDS. LAST YEAR, SERTA SIMMONS LAUNCHED </a:t>
            </a:r>
            <a:r>
              <a:rPr b="0" i="0" lang="en-US" sz="6000" u="sng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TOMORROW SLEEP</a:t>
            </a:r>
            <a:r>
              <a:rPr b="0" i="0" lang="en-US" sz="6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, A MATTRESS FIRM LAUNCHED </a:t>
            </a:r>
            <a:r>
              <a:rPr b="0" i="0" lang="en-US" sz="6000" u="sng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TULO</a:t>
            </a:r>
            <a:r>
              <a:rPr b="0" i="0" lang="en-US" sz="6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 AND WALMART LAUNCHED </a:t>
            </a:r>
            <a:r>
              <a:rPr b="0" i="0" lang="en-US" sz="6000" u="sng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ALLSWELL</a:t>
            </a:r>
            <a:r>
              <a:rPr b="0" i="0" lang="en-US" sz="6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. AND THAT’S JUST THE TIP OF THE ICEBERG: THE LAST TIME I COUNTED, THERE WERE </a:t>
            </a:r>
            <a:r>
              <a:rPr b="1" i="0" lang="en-US" sz="6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178 DIFFERENT ONLINE MATTRESS BRANDS, WITH NEW ONES POPPING UP EVERY DAY.</a:t>
            </a:r>
            <a:endParaRPr b="1" i="0" sz="2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52164" y="11648320"/>
            <a:ext cx="7556866" cy="1469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4"/>
          <p:cNvPicPr preferRelativeResize="0"/>
          <p:nvPr/>
        </p:nvPicPr>
        <p:blipFill rotWithShape="1">
          <a:blip r:embed="rId3">
            <a:alphaModFix/>
          </a:blip>
          <a:srcRect b="34541" l="29215" r="30519" t="40468"/>
          <a:stretch/>
        </p:blipFill>
        <p:spPr>
          <a:xfrm>
            <a:off x="1371721" y="2064774"/>
            <a:ext cx="21640557" cy="755117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5"/>
          <p:cNvPicPr preferRelativeResize="0"/>
          <p:nvPr/>
        </p:nvPicPr>
        <p:blipFill rotWithShape="1">
          <a:blip r:embed="rId3">
            <a:alphaModFix/>
          </a:blip>
          <a:srcRect b="16800" l="28947" r="30927" t="18393"/>
          <a:stretch/>
        </p:blipFill>
        <p:spPr>
          <a:xfrm>
            <a:off x="5053780" y="415263"/>
            <a:ext cx="14276440" cy="128854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8800" y="365338"/>
            <a:ext cx="13045440" cy="1298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/>
          <p:nvPr/>
        </p:nvSpPr>
        <p:spPr>
          <a:xfrm>
            <a:off x="2133600" y="3721982"/>
            <a:ext cx="20116799" cy="337870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-234950" lvl="0" marL="23495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 “THE NUMBER OF PEOPLE INVOLVED IN B2B SOLUTIONS PURCHASES HAS CLIMBED FROM AN AVERAGE OF </a:t>
            </a:r>
            <a:r>
              <a:rPr b="1" i="0" lang="en-US" sz="6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5.4 TWO YEARS AGO TO 6.8 TODAY</a:t>
            </a:r>
            <a:r>
              <a:rPr b="1" i="0" lang="en-US" sz="6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b="1" i="0" sz="32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6005" y="9893863"/>
            <a:ext cx="6132667" cy="2642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9280" y="353064"/>
            <a:ext cx="13045440" cy="133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8"/>
          <p:cNvSpPr/>
          <p:nvPr/>
        </p:nvSpPr>
        <p:spPr>
          <a:xfrm>
            <a:off x="6888480" y="1767840"/>
            <a:ext cx="9906000" cy="950976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9280" y="353064"/>
            <a:ext cx="13045440" cy="133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9"/>
          <p:cNvSpPr/>
          <p:nvPr/>
        </p:nvSpPr>
        <p:spPr>
          <a:xfrm>
            <a:off x="413226" y="10773649"/>
            <a:ext cx="6752961" cy="254770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THE CYCLONIC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BUYER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JOURNEY™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-22830" y="3017166"/>
            <a:ext cx="10330577" cy="10748917"/>
          </a:xfrm>
          <a:prstGeom prst="rect">
            <a:avLst/>
          </a:prstGeom>
          <a:solidFill>
            <a:srgbClr val="777292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earing a suit and tie&#10;&#10;Description generated with very high confidence" id="56" name="Google Shape;56;p4"/>
          <p:cNvPicPr preferRelativeResize="0"/>
          <p:nvPr/>
        </p:nvPicPr>
        <p:blipFill rotWithShape="1">
          <a:blip r:embed="rId3">
            <a:alphaModFix/>
          </a:blip>
          <a:srcRect b="0" l="6713" r="0" t="0"/>
          <a:stretch/>
        </p:blipFill>
        <p:spPr>
          <a:xfrm>
            <a:off x="-22830" y="0"/>
            <a:ext cx="1915326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"/>
          <p:cNvSpPr/>
          <p:nvPr/>
        </p:nvSpPr>
        <p:spPr>
          <a:xfrm>
            <a:off x="17969706" y="11508578"/>
            <a:ext cx="6414294" cy="135411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ALL RISE AND REPEAT AFTER ME</a:t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7969706" y="8431858"/>
            <a:ext cx="6752961" cy="254770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I NEED YOUR HONEST ANSWER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" y="670138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79" y="3596640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78" y="6523142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77" y="9449644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3" y="670138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2" y="3596640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1" y="6523142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0" y="9449644"/>
            <a:ext cx="2786945" cy="2774102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0"/>
          <p:cNvSpPr/>
          <p:nvPr/>
        </p:nvSpPr>
        <p:spPr>
          <a:xfrm>
            <a:off x="4158545" y="1697432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PRE-</a:t>
            </a:r>
            <a:r>
              <a:rPr b="1" i="0" lang="en-US" sz="4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AW</a:t>
            </a:r>
            <a:r>
              <a:rPr b="1" i="0" lang="en-US" sz="4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ARENESS</a:t>
            </a:r>
            <a:endParaRPr/>
          </a:p>
        </p:txBody>
      </p:sp>
      <p:sp>
        <p:nvSpPr>
          <p:cNvPr id="328" name="Google Shape;328;p40"/>
          <p:cNvSpPr/>
          <p:nvPr/>
        </p:nvSpPr>
        <p:spPr>
          <a:xfrm>
            <a:off x="4158545" y="4623934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AWARENESS</a:t>
            </a:r>
            <a:endParaRPr/>
          </a:p>
        </p:txBody>
      </p:sp>
      <p:sp>
        <p:nvSpPr>
          <p:cNvPr id="329" name="Google Shape;329;p40"/>
          <p:cNvSpPr/>
          <p:nvPr/>
        </p:nvSpPr>
        <p:spPr>
          <a:xfrm>
            <a:off x="4158545" y="7550436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/>
          </a:p>
        </p:txBody>
      </p:sp>
      <p:sp>
        <p:nvSpPr>
          <p:cNvPr id="330" name="Google Shape;330;p40"/>
          <p:cNvSpPr/>
          <p:nvPr/>
        </p:nvSpPr>
        <p:spPr>
          <a:xfrm>
            <a:off x="4158545" y="10476938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CONSIDERATION</a:t>
            </a:r>
            <a:endParaRPr/>
          </a:p>
        </p:txBody>
      </p:sp>
      <p:sp>
        <p:nvSpPr>
          <p:cNvPr id="331" name="Google Shape;331;p40"/>
          <p:cNvSpPr/>
          <p:nvPr/>
        </p:nvSpPr>
        <p:spPr>
          <a:xfrm>
            <a:off x="15827730" y="1697432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EVAL</a:t>
            </a:r>
            <a:r>
              <a:rPr b="1" i="0" lang="en-US" sz="4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UATION</a:t>
            </a:r>
            <a:endParaRPr/>
          </a:p>
        </p:txBody>
      </p:sp>
      <p:sp>
        <p:nvSpPr>
          <p:cNvPr id="332" name="Google Shape;332;p40"/>
          <p:cNvSpPr/>
          <p:nvPr/>
        </p:nvSpPr>
        <p:spPr>
          <a:xfrm>
            <a:off x="15827730" y="4623934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RATIONALIZATION</a:t>
            </a:r>
            <a:endParaRPr/>
          </a:p>
        </p:txBody>
      </p:sp>
      <p:sp>
        <p:nvSpPr>
          <p:cNvPr id="333" name="Google Shape;333;p40"/>
          <p:cNvSpPr/>
          <p:nvPr/>
        </p:nvSpPr>
        <p:spPr>
          <a:xfrm>
            <a:off x="15827730" y="7550436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DECISION</a:t>
            </a:r>
            <a:endParaRPr/>
          </a:p>
        </p:txBody>
      </p:sp>
      <p:sp>
        <p:nvSpPr>
          <p:cNvPr id="334" name="Google Shape;334;p40"/>
          <p:cNvSpPr/>
          <p:nvPr/>
        </p:nvSpPr>
        <p:spPr>
          <a:xfrm>
            <a:off x="15827730" y="10476938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DELIVERY</a:t>
            </a:r>
            <a:endParaRPr/>
          </a:p>
        </p:txBody>
      </p:sp>
      <p:sp>
        <p:nvSpPr>
          <p:cNvPr id="335" name="Google Shape;335;p40"/>
          <p:cNvSpPr/>
          <p:nvPr/>
        </p:nvSpPr>
        <p:spPr>
          <a:xfrm>
            <a:off x="1097280" y="12801600"/>
            <a:ext cx="762000" cy="24426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0"/>
          <p:cNvSpPr/>
          <p:nvPr/>
        </p:nvSpPr>
        <p:spPr>
          <a:xfrm>
            <a:off x="23439120" y="11643360"/>
            <a:ext cx="944880" cy="58038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0"/>
          <p:cNvSpPr/>
          <p:nvPr/>
        </p:nvSpPr>
        <p:spPr>
          <a:xfrm>
            <a:off x="2573585" y="12802022"/>
            <a:ext cx="762000" cy="66971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0"/>
          <p:cNvSpPr/>
          <p:nvPr/>
        </p:nvSpPr>
        <p:spPr>
          <a:xfrm>
            <a:off x="10058400" y="12802022"/>
            <a:ext cx="762000" cy="6697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0"/>
          <p:cNvSpPr/>
          <p:nvPr/>
        </p:nvSpPr>
        <p:spPr>
          <a:xfrm>
            <a:off x="17543216" y="12802022"/>
            <a:ext cx="762000" cy="6697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0"/>
          <p:cNvSpPr/>
          <p:nvPr/>
        </p:nvSpPr>
        <p:spPr>
          <a:xfrm>
            <a:off x="3609905" y="12863003"/>
            <a:ext cx="4528255" cy="5533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MARKETING</a:t>
            </a:r>
            <a:endParaRPr/>
          </a:p>
        </p:txBody>
      </p:sp>
      <p:sp>
        <p:nvSpPr>
          <p:cNvPr id="341" name="Google Shape;341;p40"/>
          <p:cNvSpPr/>
          <p:nvPr/>
        </p:nvSpPr>
        <p:spPr>
          <a:xfrm>
            <a:off x="11016545" y="12871628"/>
            <a:ext cx="4528255" cy="5533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SALES</a:t>
            </a:r>
            <a:endParaRPr/>
          </a:p>
        </p:txBody>
      </p:sp>
      <p:sp>
        <p:nvSpPr>
          <p:cNvPr id="342" name="Google Shape;342;p40"/>
          <p:cNvSpPr/>
          <p:nvPr/>
        </p:nvSpPr>
        <p:spPr>
          <a:xfrm>
            <a:off x="18423184" y="12880253"/>
            <a:ext cx="4528255" cy="5533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1"/>
          <p:cNvSpPr/>
          <p:nvPr/>
        </p:nvSpPr>
        <p:spPr>
          <a:xfrm>
            <a:off x="15055502" y="6177385"/>
            <a:ext cx="8346366" cy="337870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DEPLOYING TACTICS ALIGNED TO THE NEW BUYER JOURNEY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1"/>
          <p:cNvSpPr/>
          <p:nvPr/>
        </p:nvSpPr>
        <p:spPr>
          <a:xfrm>
            <a:off x="15055502" y="1785945"/>
            <a:ext cx="2006307" cy="407639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AB8CA"/>
              </a:buClr>
              <a:buSzPts val="28400"/>
              <a:buFont typeface="Arial"/>
              <a:buNone/>
            </a:pPr>
            <a:r>
              <a:rPr b="1" i="0" lang="en-US" sz="28400" u="none" cap="none" strike="noStrike">
                <a:solidFill>
                  <a:srgbClr val="BAB8C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49" name="Google Shape;349;p41"/>
          <p:cNvSpPr/>
          <p:nvPr/>
        </p:nvSpPr>
        <p:spPr>
          <a:xfrm>
            <a:off x="5968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41"/>
          <p:cNvPicPr preferRelativeResize="0"/>
          <p:nvPr/>
        </p:nvPicPr>
        <p:blipFill rotWithShape="1">
          <a:blip r:embed="rId3">
            <a:alphaModFix/>
          </a:blip>
          <a:srcRect b="3564" l="2139" r="2802" t="2447"/>
          <a:stretch/>
        </p:blipFill>
        <p:spPr>
          <a:xfrm>
            <a:off x="304800" y="2201332"/>
            <a:ext cx="13546669" cy="98213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51" name="Google Shape;351;p41"/>
          <p:cNvSpPr/>
          <p:nvPr/>
        </p:nvSpPr>
        <p:spPr>
          <a:xfrm>
            <a:off x="15055502" y="9883511"/>
            <a:ext cx="7344592" cy="166573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rPr>
              <a:t>Tactics Span Across A Variety Of Buyer Journey Stages, Including Sales And Customer Service</a:t>
            </a:r>
            <a:endParaRPr b="0" i="0" sz="3000" u="none" cap="none" strike="noStrike">
              <a:solidFill>
                <a:srgbClr val="99A6B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2"/>
          <p:cNvSpPr/>
          <p:nvPr/>
        </p:nvSpPr>
        <p:spPr>
          <a:xfrm>
            <a:off x="5968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42"/>
          <p:cNvPicPr preferRelativeResize="0"/>
          <p:nvPr/>
        </p:nvPicPr>
        <p:blipFill rotWithShape="1">
          <a:blip r:embed="rId3">
            <a:alphaModFix/>
          </a:blip>
          <a:srcRect b="3564" l="2139" r="2802" t="2447"/>
          <a:stretch/>
        </p:blipFill>
        <p:spPr>
          <a:xfrm>
            <a:off x="304800" y="124120"/>
            <a:ext cx="23835359" cy="135681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/>
          <p:nvPr/>
        </p:nvSpPr>
        <p:spPr>
          <a:xfrm>
            <a:off x="5968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3"/>
          <p:cNvSpPr/>
          <p:nvPr/>
        </p:nvSpPr>
        <p:spPr>
          <a:xfrm>
            <a:off x="1273462" y="993584"/>
            <a:ext cx="10548424" cy="254770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REVENUE GENERATION FROM CUSTOMER SERVICE TACTICS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3"/>
          <p:cNvSpPr/>
          <p:nvPr/>
        </p:nvSpPr>
        <p:spPr>
          <a:xfrm>
            <a:off x="1273462" y="4105186"/>
            <a:ext cx="10035340" cy="135411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EASY REVENUE FROM CURRENT CUSTOMERS</a:t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43"/>
          <p:cNvPicPr preferRelativeResize="0"/>
          <p:nvPr/>
        </p:nvPicPr>
        <p:blipFill rotWithShape="1">
          <a:blip r:embed="rId3">
            <a:alphaModFix/>
          </a:blip>
          <a:srcRect b="0" l="69246" r="0" t="0"/>
          <a:stretch/>
        </p:blipFill>
        <p:spPr>
          <a:xfrm>
            <a:off x="17107880" y="0"/>
            <a:ext cx="7276121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"/>
          <p:cNvSpPr/>
          <p:nvPr/>
        </p:nvSpPr>
        <p:spPr>
          <a:xfrm>
            <a:off x="5968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44"/>
          <p:cNvSpPr/>
          <p:nvPr/>
        </p:nvSpPr>
        <p:spPr>
          <a:xfrm>
            <a:off x="1273462" y="596332"/>
            <a:ext cx="13716167" cy="254770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SALES MUST BE CONSIDERED AS PART OF THE BUYER JOURNEY EXPERIENCE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4"/>
          <p:cNvSpPr/>
          <p:nvPr/>
        </p:nvSpPr>
        <p:spPr>
          <a:xfrm>
            <a:off x="1273462" y="3906560"/>
            <a:ext cx="10035340" cy="135411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REMARKABLE SALES PROCESS WITH CONTENT IN CONTEXT</a:t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44"/>
          <p:cNvPicPr preferRelativeResize="0"/>
          <p:nvPr/>
        </p:nvPicPr>
        <p:blipFill rotWithShape="1">
          <a:blip r:embed="rId3">
            <a:alphaModFix/>
          </a:blip>
          <a:srcRect b="3564" l="56016" r="14941" t="2447"/>
          <a:stretch/>
        </p:blipFill>
        <p:spPr>
          <a:xfrm>
            <a:off x="16745413" y="26149"/>
            <a:ext cx="7282543" cy="135681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5"/>
          <p:cNvSpPr/>
          <p:nvPr/>
        </p:nvSpPr>
        <p:spPr>
          <a:xfrm>
            <a:off x="5968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5"/>
          <p:cNvSpPr/>
          <p:nvPr/>
        </p:nvSpPr>
        <p:spPr>
          <a:xfrm>
            <a:off x="1273462" y="596332"/>
            <a:ext cx="12148624" cy="420969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MIDDLE OF THE BUYER JOURNEY IS PACKED WITH HIGHLY EDUCATIONAL, ENTERTAINING CONTENT IN CONTEXT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5"/>
          <p:cNvSpPr/>
          <p:nvPr/>
        </p:nvSpPr>
        <p:spPr>
          <a:xfrm>
            <a:off x="1273651" y="5692387"/>
            <a:ext cx="10035340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THINK NETFLIX AND AMAZON</a:t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45"/>
          <p:cNvPicPr preferRelativeResize="0"/>
          <p:nvPr/>
        </p:nvPicPr>
        <p:blipFill rotWithShape="1">
          <a:blip r:embed="rId3">
            <a:alphaModFix/>
          </a:blip>
          <a:srcRect b="3564" l="26580" r="38451" t="2447"/>
          <a:stretch/>
        </p:blipFill>
        <p:spPr>
          <a:xfrm>
            <a:off x="15201366" y="73913"/>
            <a:ext cx="8767908" cy="135681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6"/>
          <p:cNvSpPr/>
          <p:nvPr/>
        </p:nvSpPr>
        <p:spPr>
          <a:xfrm>
            <a:off x="5968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6"/>
          <p:cNvSpPr/>
          <p:nvPr/>
        </p:nvSpPr>
        <p:spPr>
          <a:xfrm>
            <a:off x="1273462" y="596332"/>
            <a:ext cx="12148624" cy="504069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EARLY STAGE OF THE BUYER JOURNEY DEMANDS THE STORIES AND EXECUTION REQUIRED TO GRAB A PROSPECT’S ATTENTION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6"/>
          <p:cNvSpPr/>
          <p:nvPr/>
        </p:nvSpPr>
        <p:spPr>
          <a:xfrm>
            <a:off x="1273650" y="6051614"/>
            <a:ext cx="12148436" cy="204660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TRIED-AND-TRUE INBOUND MARKETING EXECUTION – BE THERE WHEN THEY’RE LOOKING FOR YOU</a:t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46"/>
          <p:cNvPicPr preferRelativeResize="0"/>
          <p:nvPr/>
        </p:nvPicPr>
        <p:blipFill rotWithShape="1">
          <a:blip r:embed="rId3">
            <a:alphaModFix/>
          </a:blip>
          <a:srcRect b="3564" l="13817" r="65605" t="2447"/>
          <a:stretch/>
        </p:blipFill>
        <p:spPr>
          <a:xfrm>
            <a:off x="18908484" y="58806"/>
            <a:ext cx="5159829" cy="135681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7"/>
          <p:cNvSpPr/>
          <p:nvPr/>
        </p:nvSpPr>
        <p:spPr>
          <a:xfrm>
            <a:off x="5968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7"/>
          <p:cNvSpPr/>
          <p:nvPr/>
        </p:nvSpPr>
        <p:spPr>
          <a:xfrm>
            <a:off x="1273462" y="993584"/>
            <a:ext cx="12769109" cy="337870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REVENUE GENERATION: SALES AND MARKETING ALIGNMENT WITH ABM AND TARGETED OUTREACH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47"/>
          <p:cNvSpPr/>
          <p:nvPr/>
        </p:nvSpPr>
        <p:spPr>
          <a:xfrm>
            <a:off x="1273651" y="4669084"/>
            <a:ext cx="10035340" cy="273910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TARGETED PROSPECT  CAMPAIGNS – MESSAGING, DISRUPTION AND EMOTION ARE KEY</a:t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47"/>
          <p:cNvPicPr preferRelativeResize="0"/>
          <p:nvPr/>
        </p:nvPicPr>
        <p:blipFill rotWithShape="1">
          <a:blip r:embed="rId3">
            <a:alphaModFix/>
          </a:blip>
          <a:srcRect b="5153" l="2593" r="78826" t="860"/>
          <a:stretch/>
        </p:blipFill>
        <p:spPr>
          <a:xfrm>
            <a:off x="19343914" y="-46458"/>
            <a:ext cx="4659086" cy="135681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8"/>
          <p:cNvSpPr/>
          <p:nvPr/>
        </p:nvSpPr>
        <p:spPr>
          <a:xfrm>
            <a:off x="5968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48"/>
          <p:cNvPicPr preferRelativeResize="0"/>
          <p:nvPr/>
        </p:nvPicPr>
        <p:blipFill rotWithShape="1">
          <a:blip r:embed="rId3">
            <a:alphaModFix/>
          </a:blip>
          <a:srcRect b="3564" l="2139" r="2802" t="2447"/>
          <a:stretch/>
        </p:blipFill>
        <p:spPr>
          <a:xfrm>
            <a:off x="304800" y="124120"/>
            <a:ext cx="23835359" cy="1356817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04" name="Google Shape;404;p48"/>
          <p:cNvSpPr/>
          <p:nvPr/>
        </p:nvSpPr>
        <p:spPr>
          <a:xfrm>
            <a:off x="1032933" y="4746426"/>
            <a:ext cx="21952373" cy="38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800"/>
              <a:buFont typeface="Arial"/>
              <a:buNone/>
            </a:pPr>
            <a:r>
              <a:rPr b="1" i="0" lang="en-US" sz="1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BUILD YOUR OWN TACTICS MAP</a:t>
            </a:r>
            <a:endParaRPr b="1" i="1" sz="1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9"/>
          <p:cNvSpPr/>
          <p:nvPr/>
        </p:nvSpPr>
        <p:spPr>
          <a:xfrm>
            <a:off x="1530001" y="6990188"/>
            <a:ext cx="7768324" cy="254770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HOW TO MEASURE RESULTS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9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9"/>
          <p:cNvSpPr/>
          <p:nvPr/>
        </p:nvSpPr>
        <p:spPr>
          <a:xfrm>
            <a:off x="1530001" y="1785945"/>
            <a:ext cx="2006307" cy="407639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AB8CA"/>
              </a:buClr>
              <a:buSzPts val="28400"/>
              <a:buFont typeface="Arial"/>
              <a:buNone/>
            </a:pPr>
            <a:r>
              <a:rPr b="1" i="0" lang="en-US" sz="28400" u="none" cap="none" strike="noStrike">
                <a:solidFill>
                  <a:srgbClr val="BAB8CA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8400" u="none" cap="none" strike="noStrike">
              <a:solidFill>
                <a:srgbClr val="BAB8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9"/>
          <p:cNvSpPr/>
          <p:nvPr/>
        </p:nvSpPr>
        <p:spPr>
          <a:xfrm>
            <a:off x="1530001" y="9833709"/>
            <a:ext cx="7344592" cy="166573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rPr>
              <a:t>Stop Looking At Results By Tactic And Start Looking At Results By Buyer Journey Stage</a:t>
            </a:r>
            <a:endParaRPr b="0" i="0" sz="3000" u="none" cap="none" strike="noStrike">
              <a:solidFill>
                <a:srgbClr val="99A6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9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8325" y="2940661"/>
            <a:ext cx="14771049" cy="870507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/>
          <p:nvPr/>
        </p:nvSpPr>
        <p:spPr>
          <a:xfrm>
            <a:off x="2388941" y="5042357"/>
            <a:ext cx="19078862" cy="73182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REMAIN STANDING IF YOU HIT YOUR REVENUE GOALS LAST YEAR</a:t>
            </a:r>
            <a:endParaRPr b="0" i="0" sz="44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5"/>
          <p:cNvSpPr/>
          <p:nvPr/>
        </p:nvSpPr>
        <p:spPr>
          <a:xfrm>
            <a:off x="1443278" y="5067671"/>
            <a:ext cx="477793" cy="387381"/>
          </a:xfrm>
          <a:custGeom>
            <a:rect b="b" l="l" r="r" t="t"/>
            <a:pathLst>
              <a:path extrusionOk="0" h="21600" w="2160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rgbClr val="3B266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2506133" y="1829337"/>
            <a:ext cx="19676534" cy="171670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HOW IS YOUR COMPANY DOING AT HITTING YOUR REVENUE GOALS?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0"/>
          <p:cNvSpPr txBox="1"/>
          <p:nvPr>
            <p:ph type="title"/>
          </p:nvPr>
        </p:nvSpPr>
        <p:spPr>
          <a:xfrm>
            <a:off x="195910" y="-430981"/>
            <a:ext cx="20804810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ans Pro"/>
              <a:buNone/>
            </a:pPr>
            <a:r>
              <a:rPr lang="en-US">
                <a:solidFill>
                  <a:schemeClr val="accent5"/>
                </a:solidFill>
              </a:rPr>
              <a:t>The Metrics For The Cyclonic Buyer Journey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420" name="Google Shape;420;p50"/>
          <p:cNvSpPr txBox="1"/>
          <p:nvPr/>
        </p:nvSpPr>
        <p:spPr>
          <a:xfrm>
            <a:off x="142396" y="12505154"/>
            <a:ext cx="2339786" cy="15893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Total Available Market</a:t>
            </a:r>
            <a:endParaRPr b="0" i="0" sz="20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1" name="Google Shape;421;p50"/>
          <p:cNvGrpSpPr/>
          <p:nvPr/>
        </p:nvGrpSpPr>
        <p:grpSpPr>
          <a:xfrm>
            <a:off x="2286001" y="1706884"/>
            <a:ext cx="19313324" cy="12387600"/>
            <a:chOff x="2286001" y="1706884"/>
            <a:chExt cx="19313324" cy="12387600"/>
          </a:xfrm>
        </p:grpSpPr>
        <p:sp>
          <p:nvSpPr>
            <p:cNvPr id="422" name="Google Shape;422;p50"/>
            <p:cNvSpPr/>
            <p:nvPr/>
          </p:nvSpPr>
          <p:spPr>
            <a:xfrm>
              <a:off x="2286001" y="1706884"/>
              <a:ext cx="15344055" cy="1104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795AE"/>
                </a:buClr>
                <a:buSzPts val="2800"/>
                <a:buFont typeface="Source Sans Pro Light"/>
                <a:buNone/>
              </a:pPr>
              <a:r>
                <a:rPr b="0" i="0" lang="en-US" sz="2800" u="none" cap="none" strike="noStrike">
                  <a:solidFill>
                    <a:srgbClr val="8795AE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MAXG Generated Revenue Cycle Analysis Report, February 28, 2018</a:t>
              </a:r>
              <a:endParaRPr b="0" i="0" sz="4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3" name="Google Shape;423;p50"/>
            <p:cNvGrpSpPr/>
            <p:nvPr/>
          </p:nvGrpSpPr>
          <p:grpSpPr>
            <a:xfrm>
              <a:off x="2396782" y="2567584"/>
              <a:ext cx="19202543" cy="11526900"/>
              <a:chOff x="2396782" y="2567584"/>
              <a:chExt cx="19202543" cy="11526900"/>
            </a:xfrm>
          </p:grpSpPr>
          <p:sp>
            <p:nvSpPr>
              <p:cNvPr id="424" name="Google Shape;424;p50"/>
              <p:cNvSpPr txBox="1"/>
              <p:nvPr/>
            </p:nvSpPr>
            <p:spPr>
              <a:xfrm>
                <a:off x="2591757" y="12505154"/>
                <a:ext cx="2339786" cy="1589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Website Visitors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50"/>
              <p:cNvSpPr txBox="1"/>
              <p:nvPr/>
            </p:nvSpPr>
            <p:spPr>
              <a:xfrm>
                <a:off x="5288278" y="12505154"/>
                <a:ext cx="2339786" cy="1589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New Contacts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50"/>
              <p:cNvSpPr txBox="1"/>
              <p:nvPr/>
            </p:nvSpPr>
            <p:spPr>
              <a:xfrm>
                <a:off x="10833720" y="12505154"/>
                <a:ext cx="2339786" cy="1589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Sales Qualified Leads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50"/>
              <p:cNvSpPr txBox="1"/>
              <p:nvPr/>
            </p:nvSpPr>
            <p:spPr>
              <a:xfrm>
                <a:off x="13592069" y="12505154"/>
                <a:ext cx="2339786" cy="1589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Sales Opportunities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50"/>
              <p:cNvSpPr txBox="1"/>
              <p:nvPr/>
            </p:nvSpPr>
            <p:spPr>
              <a:xfrm>
                <a:off x="16372634" y="12505154"/>
                <a:ext cx="2339786" cy="1589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Proposals Submitted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50"/>
              <p:cNvSpPr/>
              <p:nvPr/>
            </p:nvSpPr>
            <p:spPr>
              <a:xfrm>
                <a:off x="2445420" y="2567584"/>
                <a:ext cx="2729736" cy="9762646"/>
              </a:xfrm>
              <a:prstGeom prst="rect">
                <a:avLst/>
              </a:prstGeom>
              <a:solidFill>
                <a:srgbClr val="F0C16B">
                  <a:alpha val="13333"/>
                </a:srgbClr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3600"/>
                  <a:buFont typeface="Arial"/>
                  <a:buNone/>
                </a:pPr>
                <a:r>
                  <a:t/>
                </a:r>
                <a:endParaRPr b="0" i="0" sz="3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50"/>
              <p:cNvSpPr/>
              <p:nvPr/>
            </p:nvSpPr>
            <p:spPr>
              <a:xfrm>
                <a:off x="7906310" y="2567584"/>
                <a:ext cx="2729736" cy="9762646"/>
              </a:xfrm>
              <a:prstGeom prst="rect">
                <a:avLst/>
              </a:prstGeom>
              <a:solidFill>
                <a:srgbClr val="F0C16B">
                  <a:alpha val="13333"/>
                </a:srgbClr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3600"/>
                  <a:buFont typeface="Arial"/>
                  <a:buNone/>
                </a:pPr>
                <a:r>
                  <a:t/>
                </a:r>
                <a:endParaRPr b="0" i="0" sz="3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50"/>
              <p:cNvSpPr/>
              <p:nvPr/>
            </p:nvSpPr>
            <p:spPr>
              <a:xfrm>
                <a:off x="13379609" y="2567584"/>
                <a:ext cx="2776591" cy="9762646"/>
              </a:xfrm>
              <a:prstGeom prst="rect">
                <a:avLst/>
              </a:prstGeom>
              <a:solidFill>
                <a:srgbClr val="F0C16B">
                  <a:alpha val="13333"/>
                </a:srgbClr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3600"/>
                  <a:buFont typeface="Arial"/>
                  <a:buNone/>
                </a:pPr>
                <a:r>
                  <a:t/>
                </a:r>
                <a:endParaRPr b="0" i="0" sz="3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50"/>
              <p:cNvSpPr/>
              <p:nvPr/>
            </p:nvSpPr>
            <p:spPr>
              <a:xfrm>
                <a:off x="18885280" y="2567584"/>
                <a:ext cx="2634781" cy="9762646"/>
              </a:xfrm>
              <a:prstGeom prst="rect">
                <a:avLst/>
              </a:prstGeom>
              <a:solidFill>
                <a:srgbClr val="F0C16B">
                  <a:alpha val="13333"/>
                </a:srgbClr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3600"/>
                  <a:buFont typeface="Arial"/>
                  <a:buNone/>
                </a:pPr>
                <a:r>
                  <a:t/>
                </a:r>
                <a:endParaRPr b="0" i="0" sz="3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3" name="Google Shape;433;p50"/>
              <p:cNvGrpSpPr/>
              <p:nvPr/>
            </p:nvGrpSpPr>
            <p:grpSpPr>
              <a:xfrm>
                <a:off x="2397691" y="2671209"/>
                <a:ext cx="19201634" cy="9633582"/>
                <a:chOff x="443470" y="1819667"/>
                <a:chExt cx="8229316" cy="4152011"/>
              </a:xfrm>
            </p:grpSpPr>
            <p:pic>
              <p:nvPicPr>
                <p:cNvPr id="434" name="Google Shape;434;p50"/>
                <p:cNvPicPr preferRelativeResize="0"/>
                <p:nvPr/>
              </p:nvPicPr>
              <p:blipFill rotWithShape="1">
                <a:blip r:embed="rId3">
                  <a:alphaModFix amt="25000"/>
                </a:blip>
                <a:srcRect b="0" l="0" r="0" t="0"/>
                <a:stretch/>
              </p:blipFill>
              <p:spPr>
                <a:xfrm>
                  <a:off x="457201" y="1819667"/>
                  <a:ext cx="7045974" cy="1816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35" name="Google Shape;435;p50"/>
                <p:cNvSpPr txBox="1"/>
                <p:nvPr/>
              </p:nvSpPr>
              <p:spPr>
                <a:xfrm>
                  <a:off x="7489162" y="2208230"/>
                  <a:ext cx="1183624" cy="175432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00" lIns="182850" spcFirstLastPara="1" rIns="182850" wrap="square" tIns="914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8795AE"/>
                    </a:buClr>
                    <a:buSzPts val="2400"/>
                    <a:buFont typeface="Source Sans Pro Light"/>
                    <a:buNone/>
                  </a:pPr>
                  <a:r>
                    <a:rPr b="0" i="0" lang="en-US" sz="2400" u="none" cap="none" strike="noStrike">
                      <a:solidFill>
                        <a:srgbClr val="8795AE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1 new customer every 2 months from marketing-</a:t>
                  </a:r>
                  <a:endParaRPr b="0" i="0" sz="2400" u="none" cap="none" strike="noStrike">
                    <a:solidFill>
                      <a:srgbClr val="8795AE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endParaRPr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8795AE"/>
                    </a:buClr>
                    <a:buSzPts val="2400"/>
                    <a:buFont typeface="Source Sans Pro Light"/>
                    <a:buNone/>
                  </a:pPr>
                  <a:r>
                    <a:rPr b="0" i="0" lang="en-US" sz="2400" u="none" cap="none" strike="noStrike">
                      <a:solidFill>
                        <a:srgbClr val="8795AE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generated leads is $15,000 a month</a:t>
                  </a:r>
                  <a:endParaRPr b="0" i="0" sz="44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36;p50"/>
                <p:cNvSpPr txBox="1"/>
                <p:nvPr/>
              </p:nvSpPr>
              <p:spPr>
                <a:xfrm>
                  <a:off x="443470" y="2536001"/>
                  <a:ext cx="1183624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00" lIns="182850" spcFirstLastPara="1" rIns="182850" wrap="square" tIns="914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Calibri"/>
                    <a:buNone/>
                  </a:pPr>
                  <a:r>
                    <a:rPr b="1" i="0" lang="en-US" sz="2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3,000</a:t>
                  </a:r>
                  <a:endParaRPr b="0" i="0" sz="44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37;p50"/>
                <p:cNvSpPr txBox="1"/>
                <p:nvPr/>
              </p:nvSpPr>
              <p:spPr>
                <a:xfrm>
                  <a:off x="1613364" y="2536001"/>
                  <a:ext cx="1183624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00" lIns="182850" spcFirstLastPara="1" rIns="182850" wrap="square" tIns="914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Calibri"/>
                    <a:buNone/>
                  </a:pPr>
                  <a:r>
                    <a:rPr b="1" i="0" lang="en-US" sz="2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30</a:t>
                  </a:r>
                  <a:endParaRPr b="0" i="0" sz="44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38;p50"/>
                <p:cNvSpPr txBox="1"/>
                <p:nvPr/>
              </p:nvSpPr>
              <p:spPr>
                <a:xfrm>
                  <a:off x="2796705" y="2536001"/>
                  <a:ext cx="1183624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00" lIns="182850" spcFirstLastPara="1" rIns="182850" wrap="square" tIns="914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Calibri"/>
                    <a:buNone/>
                  </a:pPr>
                  <a:r>
                    <a:rPr b="1" i="0" lang="en-US" sz="2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</a:t>
                  </a:r>
                  <a:endParaRPr b="0" i="0" sz="44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39;p50"/>
                <p:cNvSpPr txBox="1"/>
                <p:nvPr/>
              </p:nvSpPr>
              <p:spPr>
                <a:xfrm>
                  <a:off x="3966599" y="2536001"/>
                  <a:ext cx="1183624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00" lIns="182850" spcFirstLastPara="1" rIns="182850" wrap="square" tIns="914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Calibri"/>
                    <a:buNone/>
                  </a:pPr>
                  <a:r>
                    <a:rPr b="1" i="0" lang="en-US" sz="2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4</a:t>
                  </a:r>
                  <a:endParaRPr b="0" i="0" sz="44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40;p50"/>
                <p:cNvSpPr txBox="1"/>
                <p:nvPr/>
              </p:nvSpPr>
              <p:spPr>
                <a:xfrm>
                  <a:off x="5149940" y="2573829"/>
                  <a:ext cx="1183624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00" lIns="182850" spcFirstLastPara="1" rIns="182850" wrap="square" tIns="914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Calibri"/>
                    <a:buNone/>
                  </a:pPr>
                  <a:r>
                    <a:rPr b="1" i="0" lang="en-US" sz="2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</a:t>
                  </a:r>
                  <a:endParaRPr b="0" i="0" sz="44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41;p50"/>
                <p:cNvSpPr txBox="1"/>
                <p:nvPr/>
              </p:nvSpPr>
              <p:spPr>
                <a:xfrm>
                  <a:off x="6319834" y="2573829"/>
                  <a:ext cx="1183624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00" lIns="182850" spcFirstLastPara="1" rIns="182850" wrap="square" tIns="914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Calibri"/>
                    <a:buNone/>
                  </a:pPr>
                  <a:r>
                    <a:rPr b="1" i="0" lang="en-US" sz="2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1/2</a:t>
                  </a:r>
                  <a:endParaRPr b="0" i="0" sz="44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42;p50"/>
                <p:cNvSpPr txBox="1"/>
                <p:nvPr/>
              </p:nvSpPr>
              <p:spPr>
                <a:xfrm>
                  <a:off x="7482404" y="4217352"/>
                  <a:ext cx="1183624" cy="175432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00" lIns="182850" spcFirstLastPara="1" rIns="182850" wrap="square" tIns="914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8795AE"/>
                    </a:buClr>
                    <a:buSzPts val="2400"/>
                    <a:buFont typeface="Source Sans Pro Light"/>
                    <a:buNone/>
                  </a:pPr>
                  <a:r>
                    <a:rPr b="0" i="0" lang="en-US" sz="2400" u="none" cap="none" strike="noStrike">
                      <a:solidFill>
                        <a:srgbClr val="8795AE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2 new customers every month from marketing-</a:t>
                  </a:r>
                  <a:endParaRPr b="0" i="0" sz="2400" u="none" cap="none" strike="noStrike">
                    <a:solidFill>
                      <a:srgbClr val="8795AE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endParaRPr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8795AE"/>
                    </a:buClr>
                    <a:buSzPts val="2400"/>
                    <a:buFont typeface="Source Sans Pro Light"/>
                    <a:buNone/>
                  </a:pPr>
                  <a:r>
                    <a:rPr b="0" i="0" lang="en-US" sz="2400" u="none" cap="none" strike="noStrike">
                      <a:solidFill>
                        <a:srgbClr val="8795AE"/>
                      </a:solidFill>
                      <a:latin typeface="Source Sans Pro Light"/>
                      <a:ea typeface="Source Sans Pro Light"/>
                      <a:cs typeface="Source Sans Pro Light"/>
                      <a:sym typeface="Source Sans Pro Light"/>
                    </a:rPr>
                    <a:t>generated leads is $60,000 a month</a:t>
                  </a:r>
                  <a:endParaRPr b="0" i="0" sz="44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443" name="Google Shape;443;p5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2445419" y="7413612"/>
                <a:ext cx="16440517" cy="42137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4" name="Google Shape;444;p50"/>
              <p:cNvSpPr txBox="1"/>
              <p:nvPr/>
            </p:nvSpPr>
            <p:spPr>
              <a:xfrm>
                <a:off x="2413380" y="9075665"/>
                <a:ext cx="2761774" cy="714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Source Sans Pro Light"/>
                  <a:buNone/>
                </a:pPr>
                <a:r>
                  <a:rPr b="0" i="0" lang="en-US" sz="2800" u="none" cap="none" strike="noStrike">
                    <a:solidFill>
                      <a:schemeClr val="dk1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10,000</a:t>
                </a:r>
                <a:endParaRPr b="0" i="0" sz="44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50"/>
              <p:cNvSpPr txBox="1"/>
              <p:nvPr/>
            </p:nvSpPr>
            <p:spPr>
              <a:xfrm>
                <a:off x="5143118" y="9075665"/>
                <a:ext cx="2761774" cy="714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Source Sans Pro Light"/>
                  <a:buNone/>
                </a:pPr>
                <a:r>
                  <a:rPr b="0" i="0" lang="en-US" sz="2800" u="none" cap="none" strike="noStrike">
                    <a:solidFill>
                      <a:schemeClr val="dk1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200</a:t>
                </a:r>
                <a:endParaRPr b="0" i="0" sz="44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50"/>
              <p:cNvSpPr txBox="1"/>
              <p:nvPr/>
            </p:nvSpPr>
            <p:spPr>
              <a:xfrm>
                <a:off x="7904233" y="9075665"/>
                <a:ext cx="2761774" cy="714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Source Sans Pro Light"/>
                  <a:buNone/>
                </a:pPr>
                <a:r>
                  <a:rPr b="0" i="0" lang="en-US" sz="2800" u="none" cap="none" strike="noStrike">
                    <a:solidFill>
                      <a:schemeClr val="dk1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100</a:t>
                </a:r>
                <a:endParaRPr b="0" i="0" sz="44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50"/>
              <p:cNvSpPr txBox="1"/>
              <p:nvPr/>
            </p:nvSpPr>
            <p:spPr>
              <a:xfrm>
                <a:off x="10633970" y="9075665"/>
                <a:ext cx="2761774" cy="714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Source Sans Pro Light"/>
                  <a:buNone/>
                </a:pPr>
                <a:r>
                  <a:rPr b="0" i="0" lang="en-US" sz="2800" u="none" cap="none" strike="noStrike">
                    <a:solidFill>
                      <a:schemeClr val="dk1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20</a:t>
                </a:r>
                <a:endParaRPr b="0" i="0" sz="44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50"/>
              <p:cNvSpPr txBox="1"/>
              <p:nvPr/>
            </p:nvSpPr>
            <p:spPr>
              <a:xfrm>
                <a:off x="13395084" y="9163435"/>
                <a:ext cx="2761774" cy="714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Source Sans Pro Light"/>
                  <a:buNone/>
                </a:pPr>
                <a:r>
                  <a:rPr b="0" i="0" lang="en-US" sz="2800" u="none" cap="none" strike="noStrike">
                    <a:solidFill>
                      <a:schemeClr val="dk1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10</a:t>
                </a:r>
                <a:endParaRPr b="0" i="0" sz="44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50"/>
              <p:cNvSpPr txBox="1"/>
              <p:nvPr/>
            </p:nvSpPr>
            <p:spPr>
              <a:xfrm>
                <a:off x="16124823" y="9163435"/>
                <a:ext cx="2761774" cy="714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Source Sans Pro Light"/>
                  <a:buNone/>
                </a:pPr>
                <a:r>
                  <a:rPr b="0" i="0" lang="en-US" sz="2800" u="none" cap="none" strike="noStrike">
                    <a:solidFill>
                      <a:schemeClr val="dk1"/>
                    </a:solidFill>
                    <a:latin typeface="Source Sans Pro Light"/>
                    <a:ea typeface="Source Sans Pro Light"/>
                    <a:cs typeface="Source Sans Pro Light"/>
                    <a:sym typeface="Source Sans Pro Light"/>
                  </a:rPr>
                  <a:t>5</a:t>
                </a:r>
                <a:endParaRPr b="0" i="0" sz="44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50"/>
              <p:cNvSpPr txBox="1"/>
              <p:nvPr/>
            </p:nvSpPr>
            <p:spPr>
              <a:xfrm>
                <a:off x="2396782" y="11775814"/>
                <a:ext cx="2729736" cy="722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Pre-Awareness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50"/>
              <p:cNvSpPr txBox="1"/>
              <p:nvPr/>
            </p:nvSpPr>
            <p:spPr>
              <a:xfrm>
                <a:off x="5093303" y="11775814"/>
                <a:ext cx="2729736" cy="722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Awareness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50"/>
              <p:cNvSpPr txBox="1"/>
              <p:nvPr/>
            </p:nvSpPr>
            <p:spPr>
              <a:xfrm>
                <a:off x="7942224" y="11775814"/>
                <a:ext cx="2729736" cy="722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Education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50"/>
              <p:cNvSpPr txBox="1"/>
              <p:nvPr/>
            </p:nvSpPr>
            <p:spPr>
              <a:xfrm>
                <a:off x="10638745" y="11775814"/>
                <a:ext cx="2729736" cy="722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Consideration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50"/>
              <p:cNvSpPr txBox="1"/>
              <p:nvPr/>
            </p:nvSpPr>
            <p:spPr>
              <a:xfrm>
                <a:off x="13397094" y="11775814"/>
                <a:ext cx="2729736" cy="722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Evaluation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50"/>
              <p:cNvSpPr txBox="1"/>
              <p:nvPr/>
            </p:nvSpPr>
            <p:spPr>
              <a:xfrm>
                <a:off x="16177659" y="11779058"/>
                <a:ext cx="2729736" cy="722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Rationalization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50"/>
              <p:cNvSpPr txBox="1"/>
              <p:nvPr/>
            </p:nvSpPr>
            <p:spPr>
              <a:xfrm>
                <a:off x="18851684" y="11782301"/>
                <a:ext cx="2729736" cy="722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Decision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50"/>
              <p:cNvSpPr txBox="1"/>
              <p:nvPr/>
            </p:nvSpPr>
            <p:spPr>
              <a:xfrm>
                <a:off x="19046659" y="12505154"/>
                <a:ext cx="2339786" cy="1589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New Customers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50"/>
              <p:cNvSpPr txBox="1"/>
              <p:nvPr/>
            </p:nvSpPr>
            <p:spPr>
              <a:xfrm>
                <a:off x="8137199" y="12505154"/>
                <a:ext cx="2339786" cy="1589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795AE"/>
                  </a:buClr>
                  <a:buSzPts val="2000"/>
                  <a:buFont typeface="Arial"/>
                  <a:buNone/>
                </a:pPr>
                <a:r>
                  <a:rPr b="0" i="0" lang="en-US" sz="2000" u="none" cap="none" strike="noStrike">
                    <a:solidFill>
                      <a:srgbClr val="8795AE"/>
                    </a:solidFill>
                    <a:latin typeface="Arial"/>
                    <a:ea typeface="Arial"/>
                    <a:cs typeface="Arial"/>
                    <a:sym typeface="Arial"/>
                  </a:rPr>
                  <a:t>Marketing Qualified Leads</a:t>
                </a:r>
                <a:endParaRPr b="0" i="0" sz="20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51"/>
          <p:cNvGrpSpPr/>
          <p:nvPr/>
        </p:nvGrpSpPr>
        <p:grpSpPr>
          <a:xfrm>
            <a:off x="-503412" y="0"/>
            <a:ext cx="24887412" cy="13716001"/>
            <a:chOff x="-503412" y="0"/>
            <a:chExt cx="24887412" cy="13716001"/>
          </a:xfrm>
        </p:grpSpPr>
        <p:pic>
          <p:nvPicPr>
            <p:cNvPr id="464" name="Google Shape;464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20567" y="0"/>
              <a:ext cx="24504567" cy="137160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</p:pic>
        <p:pic>
          <p:nvPicPr>
            <p:cNvPr id="465" name="Google Shape;465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3941" y="2839961"/>
              <a:ext cx="2258111" cy="419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51"/>
            <p:cNvSpPr txBox="1"/>
            <p:nvPr/>
          </p:nvSpPr>
          <p:spPr>
            <a:xfrm>
              <a:off x="-503412" y="2648993"/>
              <a:ext cx="4137156" cy="646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467" name="Google Shape;467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054563" y="1415513"/>
              <a:ext cx="2258111" cy="419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" name="Google Shape;468;p51"/>
            <p:cNvSpPr txBox="1"/>
            <p:nvPr/>
          </p:nvSpPr>
          <p:spPr>
            <a:xfrm>
              <a:off x="4051970" y="1239785"/>
              <a:ext cx="4137156" cy="646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469" name="Google Shape;469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543490" y="2047704"/>
              <a:ext cx="4137156" cy="419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0" name="Google Shape;470;p51"/>
            <p:cNvSpPr txBox="1"/>
            <p:nvPr/>
          </p:nvSpPr>
          <p:spPr>
            <a:xfrm>
              <a:off x="11394424" y="1811699"/>
              <a:ext cx="4137156" cy="646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800"/>
                <a:buFont typeface="Source Sans Pro"/>
                <a:buNone/>
              </a:pPr>
              <a:r>
                <a:rPr b="0" i="0" lang="en-US" sz="18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8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471" name="Google Shape;471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341025" y="8856489"/>
              <a:ext cx="4137156" cy="419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2" name="Google Shape;472;p51"/>
            <p:cNvSpPr txBox="1"/>
            <p:nvPr/>
          </p:nvSpPr>
          <p:spPr>
            <a:xfrm>
              <a:off x="1111976" y="8700156"/>
              <a:ext cx="4137156" cy="646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473" name="Google Shape;473;p5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139810" y="8739930"/>
              <a:ext cx="2258111" cy="419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4" name="Google Shape;474;p51"/>
            <p:cNvSpPr txBox="1"/>
            <p:nvPr/>
          </p:nvSpPr>
          <p:spPr>
            <a:xfrm>
              <a:off x="7392132" y="8547200"/>
              <a:ext cx="3280943" cy="646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BFD0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C2BFD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475" name="Google Shape;475;p5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119833" y="8744843"/>
              <a:ext cx="2258111" cy="419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51"/>
            <p:cNvSpPr txBox="1"/>
            <p:nvPr/>
          </p:nvSpPr>
          <p:spPr>
            <a:xfrm>
              <a:off x="13372155" y="8552113"/>
              <a:ext cx="3280943" cy="646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BFD0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C2BFD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477" name="Google Shape;477;p5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910244" y="1320278"/>
              <a:ext cx="2258111" cy="419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8" name="Google Shape;478;p51"/>
            <p:cNvSpPr txBox="1"/>
            <p:nvPr/>
          </p:nvSpPr>
          <p:spPr>
            <a:xfrm>
              <a:off x="19882013" y="1158720"/>
              <a:ext cx="3280943" cy="646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400"/>
                <a:buFont typeface="Source Sans Pro"/>
                <a:buNone/>
              </a:pPr>
              <a:r>
                <a:rPr b="0" i="0" lang="en-US" sz="14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4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479" name="Google Shape;479;p5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9986902" y="4532320"/>
              <a:ext cx="2258111" cy="419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0" name="Google Shape;480;p51"/>
            <p:cNvSpPr txBox="1"/>
            <p:nvPr/>
          </p:nvSpPr>
          <p:spPr>
            <a:xfrm>
              <a:off x="19263469" y="4332662"/>
              <a:ext cx="3280943" cy="646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481" name="Google Shape;481;p5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9414552" y="8828941"/>
              <a:ext cx="3614585" cy="419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" name="Google Shape;482;p51"/>
            <p:cNvSpPr txBox="1"/>
            <p:nvPr/>
          </p:nvSpPr>
          <p:spPr>
            <a:xfrm>
              <a:off x="19492305" y="8654024"/>
              <a:ext cx="3280943" cy="646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83" name="Google Shape;483;p51"/>
            <p:cNvSpPr txBox="1"/>
            <p:nvPr/>
          </p:nvSpPr>
          <p:spPr>
            <a:xfrm>
              <a:off x="10045066" y="2493279"/>
              <a:ext cx="6904347" cy="1532043"/>
            </a:xfrm>
            <a:prstGeom prst="rect">
              <a:avLst/>
            </a:prstGeom>
            <a:solidFill>
              <a:srgbClr val="585B62"/>
            </a:solidFill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600"/>
                <a:buFont typeface="Source Sans Pro"/>
                <a:buNone/>
              </a:pPr>
              <a:r>
                <a:rPr b="0" i="0" lang="en-US" sz="9600" u="none" cap="none" strike="noStrike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399   87   39</a:t>
              </a:r>
              <a:endParaRPr/>
            </a:p>
          </p:txBody>
        </p:sp>
        <p:sp>
          <p:nvSpPr>
            <p:cNvPr id="484" name="Google Shape;484;p51"/>
            <p:cNvSpPr txBox="1"/>
            <p:nvPr/>
          </p:nvSpPr>
          <p:spPr>
            <a:xfrm>
              <a:off x="9498018" y="3889321"/>
              <a:ext cx="3360732" cy="1532043"/>
            </a:xfrm>
            <a:prstGeom prst="rect">
              <a:avLst/>
            </a:prstGeom>
            <a:solidFill>
              <a:srgbClr val="575A61"/>
            </a:solidFill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3200"/>
                <a:buFont typeface="Source Sans Pro"/>
                <a:buNone/>
              </a:pPr>
              <a:r>
                <a:rPr b="0" i="0" lang="en-US" sz="32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Targeted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3200"/>
                <a:buFont typeface="Source Sans Pro"/>
                <a:buNone/>
              </a:pPr>
              <a:r>
                <a:rPr b="0" i="0" lang="en-US" sz="32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Individuals</a:t>
              </a:r>
              <a:endParaRPr b="0" i="0" sz="32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85" name="Google Shape;485;p51"/>
            <p:cNvSpPr txBox="1"/>
            <p:nvPr/>
          </p:nvSpPr>
          <p:spPr>
            <a:xfrm>
              <a:off x="12184068" y="3889321"/>
              <a:ext cx="3360732" cy="1532043"/>
            </a:xfrm>
            <a:prstGeom prst="rect">
              <a:avLst/>
            </a:prstGeom>
            <a:solidFill>
              <a:srgbClr val="575A61"/>
            </a:solidFill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3200"/>
                <a:buFont typeface="Source Sans Pro"/>
                <a:buNone/>
              </a:pPr>
              <a:r>
                <a:rPr b="0" i="0" lang="en-US" sz="32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Connected</a:t>
              </a:r>
              <a:endParaRPr b="0" i="0" sz="32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86" name="Google Shape;486;p51"/>
            <p:cNvSpPr txBox="1"/>
            <p:nvPr/>
          </p:nvSpPr>
          <p:spPr>
            <a:xfrm>
              <a:off x="15030450" y="3884308"/>
              <a:ext cx="2462850" cy="1532043"/>
            </a:xfrm>
            <a:prstGeom prst="rect">
              <a:avLst/>
            </a:prstGeom>
            <a:solidFill>
              <a:srgbClr val="575A61"/>
            </a:solidFill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3200"/>
                <a:buFont typeface="Source Sans Pro"/>
                <a:buNone/>
              </a:pPr>
              <a:r>
                <a:rPr b="0" i="0" lang="en-US" sz="32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Engaged</a:t>
              </a:r>
              <a:endParaRPr b="0" i="0" sz="32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87" name="Google Shape;487;p51"/>
            <p:cNvSpPr txBox="1"/>
            <p:nvPr/>
          </p:nvSpPr>
          <p:spPr>
            <a:xfrm>
              <a:off x="19512177" y="4781715"/>
              <a:ext cx="3089200" cy="978045"/>
            </a:xfrm>
            <a:prstGeom prst="rect">
              <a:avLst/>
            </a:prstGeom>
            <a:solidFill>
              <a:srgbClr val="54595F"/>
            </a:solidFill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0"/>
                <a:buFont typeface="Source Sans Pro"/>
                <a:buNone/>
              </a:pPr>
              <a:r>
                <a:rPr b="0" i="0" lang="en-US" sz="6000" u="none" cap="none" strike="noStrike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9.77%  </a:t>
              </a:r>
              <a:endParaRPr b="0" i="0" sz="6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88" name="Google Shape;488;p51"/>
            <p:cNvSpPr txBox="1"/>
            <p:nvPr/>
          </p:nvSpPr>
          <p:spPr>
            <a:xfrm>
              <a:off x="1370201" y="9225306"/>
              <a:ext cx="3953218" cy="1162711"/>
            </a:xfrm>
            <a:prstGeom prst="rect">
              <a:avLst/>
            </a:prstGeom>
            <a:solidFill>
              <a:srgbClr val="595C63"/>
            </a:solidFill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200"/>
                <a:buFont typeface="Source Sans Pro"/>
                <a:buNone/>
              </a:pPr>
              <a:r>
                <a:rPr b="0" i="0" lang="en-US" sz="7200" u="none" cap="none" strike="noStrike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44.82%  </a:t>
              </a:r>
              <a:endParaRPr b="0" i="0" sz="72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89" name="Google Shape;489;p51"/>
            <p:cNvSpPr txBox="1"/>
            <p:nvPr/>
          </p:nvSpPr>
          <p:spPr>
            <a:xfrm>
              <a:off x="13426181" y="10265618"/>
              <a:ext cx="1402840" cy="424047"/>
            </a:xfrm>
            <a:prstGeom prst="rect">
              <a:avLst/>
            </a:prstGeom>
            <a:solidFill>
              <a:srgbClr val="54595F"/>
            </a:solidFill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Source Sans Pro"/>
                <a:buNone/>
              </a:pPr>
              <a:r>
                <a:rPr b="0" i="0" lang="en-US" sz="2400" u="none" cap="none" strike="noStrike">
                  <a:solidFill>
                    <a:srgbClr val="FF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▼8.83%  </a:t>
              </a:r>
              <a:endParaRPr b="0" i="0" sz="2400" u="none" cap="none" strike="noStrike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2"/>
          <p:cNvSpPr txBox="1"/>
          <p:nvPr/>
        </p:nvSpPr>
        <p:spPr>
          <a:xfrm>
            <a:off x="3546350" y="1776800"/>
            <a:ext cx="124812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5" name="Google Shape;495;p52"/>
          <p:cNvGrpSpPr/>
          <p:nvPr/>
        </p:nvGrpSpPr>
        <p:grpSpPr>
          <a:xfrm>
            <a:off x="0" y="0"/>
            <a:ext cx="24473646" cy="13716001"/>
            <a:chOff x="0" y="1467725"/>
            <a:chExt cx="9144001" cy="5390275"/>
          </a:xfrm>
        </p:grpSpPr>
        <p:pic>
          <p:nvPicPr>
            <p:cNvPr id="496" name="Google Shape;496;p52"/>
            <p:cNvPicPr preferRelativeResize="0"/>
            <p:nvPr/>
          </p:nvPicPr>
          <p:blipFill rotWithShape="1">
            <a:blip r:embed="rId3">
              <a:alphaModFix/>
            </a:blip>
            <a:srcRect b="435" l="0" r="0" t="435"/>
            <a:stretch/>
          </p:blipFill>
          <p:spPr>
            <a:xfrm>
              <a:off x="0" y="1467725"/>
              <a:ext cx="9144001" cy="539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138641" y="1679991"/>
              <a:ext cx="1365450" cy="2600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50375" y="1827888"/>
              <a:ext cx="1372089" cy="212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" name="Google Shape;499;p52"/>
            <p:cNvSpPr txBox="1"/>
            <p:nvPr/>
          </p:nvSpPr>
          <p:spPr>
            <a:xfrm>
              <a:off x="3709613" y="1686078"/>
              <a:ext cx="15438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Last 7 Months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00" name="Google Shape;500;p52"/>
            <p:cNvSpPr txBox="1"/>
            <p:nvPr/>
          </p:nvSpPr>
          <p:spPr>
            <a:xfrm>
              <a:off x="6664528" y="1784732"/>
              <a:ext cx="15438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Last 7 Months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01" name="Google Shape;501;p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22725" y="3746250"/>
              <a:ext cx="2490400" cy="21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73207" y="3722575"/>
              <a:ext cx="2490400" cy="260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5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96600" y="1802600"/>
              <a:ext cx="1266875" cy="212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52"/>
            <p:cNvSpPr txBox="1"/>
            <p:nvPr/>
          </p:nvSpPr>
          <p:spPr>
            <a:xfrm>
              <a:off x="414443" y="1750638"/>
              <a:ext cx="15438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05" name="Google Shape;505;p52"/>
            <p:cNvPicPr preferRelativeResize="0"/>
            <p:nvPr/>
          </p:nvPicPr>
          <p:blipFill rotWithShape="1">
            <a:blip r:embed="rId7">
              <a:alphaModFix/>
            </a:blip>
            <a:srcRect b="0" l="0" r="8432" t="0"/>
            <a:stretch/>
          </p:blipFill>
          <p:spPr>
            <a:xfrm>
              <a:off x="596600" y="4226034"/>
              <a:ext cx="1169350" cy="150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52"/>
            <p:cNvSpPr txBox="1"/>
            <p:nvPr/>
          </p:nvSpPr>
          <p:spPr>
            <a:xfrm>
              <a:off x="447311" y="4169547"/>
              <a:ext cx="15438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07" name="Google Shape;507;p5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60425" y="3533525"/>
              <a:ext cx="3169625" cy="21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52"/>
            <p:cNvPicPr preferRelativeResize="0"/>
            <p:nvPr/>
          </p:nvPicPr>
          <p:blipFill rotWithShape="1">
            <a:blip r:embed="rId9">
              <a:alphaModFix/>
            </a:blip>
            <a:srcRect b="0" l="0" r="0" t="20527"/>
            <a:stretch/>
          </p:blipFill>
          <p:spPr>
            <a:xfrm>
              <a:off x="2332175" y="1978825"/>
              <a:ext cx="387200" cy="1589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5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797000" y="3595675"/>
              <a:ext cx="3169625" cy="182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5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882600" y="4257105"/>
              <a:ext cx="1169350" cy="150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p52"/>
            <p:cNvSpPr txBox="1"/>
            <p:nvPr/>
          </p:nvSpPr>
          <p:spPr>
            <a:xfrm>
              <a:off x="2751543" y="4170791"/>
              <a:ext cx="15438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12" name="Google Shape;512;p5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211950" y="4257100"/>
              <a:ext cx="1071850" cy="150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52"/>
            <p:cNvSpPr txBox="1"/>
            <p:nvPr/>
          </p:nvSpPr>
          <p:spPr>
            <a:xfrm>
              <a:off x="4943443" y="4167932"/>
              <a:ext cx="15438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14" name="Google Shape;514;p5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086225" y="4354941"/>
              <a:ext cx="736000" cy="15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5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8154977" y="4354941"/>
              <a:ext cx="736000" cy="15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p5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068425" y="5549123"/>
              <a:ext cx="736000" cy="15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5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8154975" y="5538282"/>
              <a:ext cx="736000" cy="15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52"/>
            <p:cNvPicPr preferRelativeResize="0"/>
            <p:nvPr/>
          </p:nvPicPr>
          <p:blipFill rotWithShape="1">
            <a:blip r:embed="rId14">
              <a:alphaModFix/>
            </a:blip>
            <a:srcRect b="16931" l="0" r="0" t="16038"/>
            <a:stretch/>
          </p:blipFill>
          <p:spPr>
            <a:xfrm flipH="1" rot="10800000">
              <a:off x="86675" y="5893774"/>
              <a:ext cx="2145150" cy="43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52"/>
            <p:cNvPicPr preferRelativeResize="0"/>
            <p:nvPr/>
          </p:nvPicPr>
          <p:blipFill rotWithShape="1">
            <a:blip r:embed="rId14">
              <a:alphaModFix/>
            </a:blip>
            <a:srcRect b="16931" l="0" r="0" t="16038"/>
            <a:stretch/>
          </p:blipFill>
          <p:spPr>
            <a:xfrm flipH="1" rot="10800000">
              <a:off x="2351375" y="5893775"/>
              <a:ext cx="2198950" cy="498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52"/>
            <p:cNvPicPr preferRelativeResize="0"/>
            <p:nvPr/>
          </p:nvPicPr>
          <p:blipFill rotWithShape="1">
            <a:blip r:embed="rId14">
              <a:alphaModFix/>
            </a:blip>
            <a:srcRect b="16931" l="0" r="0" t="16038"/>
            <a:stretch/>
          </p:blipFill>
          <p:spPr>
            <a:xfrm flipH="1" rot="10800000">
              <a:off x="4593650" y="5861250"/>
              <a:ext cx="2210175" cy="5200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53"/>
          <p:cNvGrpSpPr/>
          <p:nvPr/>
        </p:nvGrpSpPr>
        <p:grpSpPr>
          <a:xfrm>
            <a:off x="24477" y="0"/>
            <a:ext cx="24375209" cy="13716002"/>
            <a:chOff x="0" y="1467725"/>
            <a:chExt cx="9144001" cy="5390275"/>
          </a:xfrm>
        </p:grpSpPr>
        <p:pic>
          <p:nvPicPr>
            <p:cNvPr id="526" name="Google Shape;526;p53"/>
            <p:cNvPicPr preferRelativeResize="0"/>
            <p:nvPr/>
          </p:nvPicPr>
          <p:blipFill rotWithShape="1">
            <a:blip r:embed="rId3">
              <a:alphaModFix/>
            </a:blip>
            <a:srcRect b="258" l="0" r="0" t="257"/>
            <a:stretch/>
          </p:blipFill>
          <p:spPr>
            <a:xfrm>
              <a:off x="0" y="1467725"/>
              <a:ext cx="9144001" cy="539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96000" y="1690825"/>
              <a:ext cx="1737600" cy="25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53"/>
            <p:cNvSpPr txBox="1"/>
            <p:nvPr/>
          </p:nvSpPr>
          <p:spPr>
            <a:xfrm>
              <a:off x="2038812" y="1713719"/>
              <a:ext cx="15438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29" name="Google Shape;529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13300" y="4063325"/>
              <a:ext cx="1079025" cy="116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0" name="Google Shape;530;p53"/>
            <p:cNvSpPr txBox="1"/>
            <p:nvPr/>
          </p:nvSpPr>
          <p:spPr>
            <a:xfrm>
              <a:off x="1001496" y="4025160"/>
              <a:ext cx="7347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200"/>
                <a:buFont typeface="Source Sans Pro"/>
                <a:buNone/>
              </a:pPr>
              <a:r>
                <a:rPr b="0" i="0" lang="en-US" sz="12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2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31" name="Google Shape;531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89500" y="5284325"/>
              <a:ext cx="777589" cy="116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2" name="Google Shape;532;p53"/>
            <p:cNvSpPr txBox="1"/>
            <p:nvPr/>
          </p:nvSpPr>
          <p:spPr>
            <a:xfrm>
              <a:off x="1097314" y="5226909"/>
              <a:ext cx="7347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200"/>
                <a:buFont typeface="Source Sans Pro"/>
                <a:buNone/>
              </a:pPr>
              <a:r>
                <a:rPr b="0" i="0" lang="en-US" sz="12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2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33" name="Google Shape;533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26700" y="5286100"/>
              <a:ext cx="606900" cy="116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p53"/>
            <p:cNvSpPr txBox="1"/>
            <p:nvPr/>
          </p:nvSpPr>
          <p:spPr>
            <a:xfrm>
              <a:off x="3507318" y="5228697"/>
              <a:ext cx="7347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200"/>
                <a:buFont typeface="Source Sans Pro"/>
                <a:buNone/>
              </a:pPr>
              <a:r>
                <a:rPr b="0" i="0" lang="en-US" sz="12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2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35" name="Google Shape;535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4100" y="4149150"/>
              <a:ext cx="830700" cy="1242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6" name="Google Shape;536;p53"/>
            <p:cNvSpPr txBox="1"/>
            <p:nvPr/>
          </p:nvSpPr>
          <p:spPr>
            <a:xfrm>
              <a:off x="3062100" y="4103901"/>
              <a:ext cx="7347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200"/>
                <a:buFont typeface="Source Sans Pro"/>
                <a:buNone/>
              </a:pPr>
              <a:r>
                <a:rPr b="0" i="0" lang="en-US" sz="12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2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37" name="Google Shape;537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864850" y="1690900"/>
              <a:ext cx="606900" cy="116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8" name="Google Shape;538;p53"/>
            <p:cNvSpPr txBox="1"/>
            <p:nvPr/>
          </p:nvSpPr>
          <p:spPr>
            <a:xfrm>
              <a:off x="5739343" y="1627080"/>
              <a:ext cx="7347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200"/>
                <a:buFont typeface="Source Sans Pro"/>
                <a:buNone/>
              </a:pPr>
              <a:r>
                <a:rPr b="0" i="0" lang="en-US" sz="12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2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39" name="Google Shape;539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446950" y="5379000"/>
              <a:ext cx="606900" cy="77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43700" y="5379000"/>
              <a:ext cx="606900" cy="77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54"/>
          <p:cNvGrpSpPr/>
          <p:nvPr/>
        </p:nvGrpSpPr>
        <p:grpSpPr>
          <a:xfrm>
            <a:off x="-2136" y="0"/>
            <a:ext cx="24386135" cy="13715999"/>
            <a:chOff x="0" y="1470110"/>
            <a:chExt cx="9144000" cy="5387889"/>
          </a:xfrm>
        </p:grpSpPr>
        <p:pic>
          <p:nvPicPr>
            <p:cNvPr id="546" name="Google Shape;546;p54"/>
            <p:cNvPicPr preferRelativeResize="0"/>
            <p:nvPr/>
          </p:nvPicPr>
          <p:blipFill rotWithShape="1">
            <a:blip r:embed="rId3">
              <a:alphaModFix/>
            </a:blip>
            <a:srcRect b="0" l="99" r="89" t="0"/>
            <a:stretch/>
          </p:blipFill>
          <p:spPr>
            <a:xfrm>
              <a:off x="0" y="1470110"/>
              <a:ext cx="9144000" cy="5387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54"/>
            <p:cNvPicPr preferRelativeResize="0"/>
            <p:nvPr/>
          </p:nvPicPr>
          <p:blipFill rotWithShape="1">
            <a:blip r:embed="rId4">
              <a:alphaModFix/>
            </a:blip>
            <a:srcRect b="26154" l="18928" r="15595" t="43443"/>
            <a:stretch/>
          </p:blipFill>
          <p:spPr>
            <a:xfrm>
              <a:off x="7313034" y="2741025"/>
              <a:ext cx="1278425" cy="628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54"/>
            <p:cNvPicPr preferRelativeResize="0"/>
            <p:nvPr/>
          </p:nvPicPr>
          <p:blipFill rotWithShape="1">
            <a:blip r:embed="rId5">
              <a:alphaModFix/>
            </a:blip>
            <a:srcRect b="0" l="0" r="4652" t="7080"/>
            <a:stretch/>
          </p:blipFill>
          <p:spPr>
            <a:xfrm>
              <a:off x="4991775" y="2764975"/>
              <a:ext cx="1389525" cy="628375"/>
            </a:xfrm>
            <a:prstGeom prst="rect">
              <a:avLst/>
            </a:prstGeom>
            <a:solidFill>
              <a:srgbClr val="585B62"/>
            </a:solidFill>
            <a:ln>
              <a:noFill/>
            </a:ln>
          </p:spPr>
        </p:pic>
        <p:pic>
          <p:nvPicPr>
            <p:cNvPr id="549" name="Google Shape;549;p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32050" y="1885350"/>
              <a:ext cx="734700" cy="105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0" name="Google Shape;550;p54"/>
            <p:cNvSpPr txBox="1"/>
            <p:nvPr/>
          </p:nvSpPr>
          <p:spPr>
            <a:xfrm>
              <a:off x="733800" y="1811475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51" name="Google Shape;551;p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52050" y="1764700"/>
              <a:ext cx="734700" cy="105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2" name="Google Shape;552;p54"/>
            <p:cNvSpPr txBox="1"/>
            <p:nvPr/>
          </p:nvSpPr>
          <p:spPr>
            <a:xfrm>
              <a:off x="3484580" y="1700802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53" name="Google Shape;553;p5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83050" y="2571600"/>
              <a:ext cx="807000" cy="16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Google Shape;554;p5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476650" y="2571600"/>
              <a:ext cx="807000" cy="16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Google Shape;555;p5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95900" y="4237200"/>
              <a:ext cx="807000" cy="16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5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899850" y="4237200"/>
              <a:ext cx="1042150" cy="16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5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179850" y="4237200"/>
              <a:ext cx="997750" cy="16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5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359075" y="4237200"/>
              <a:ext cx="1156250" cy="169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9" name="Google Shape;559;p54"/>
            <p:cNvSpPr txBox="1"/>
            <p:nvPr/>
          </p:nvSpPr>
          <p:spPr>
            <a:xfrm>
              <a:off x="724276" y="4191533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60" name="Google Shape;560;p54"/>
            <p:cNvSpPr txBox="1"/>
            <p:nvPr/>
          </p:nvSpPr>
          <p:spPr>
            <a:xfrm>
              <a:off x="2992200" y="4192356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61" name="Google Shape;561;p54"/>
            <p:cNvSpPr txBox="1"/>
            <p:nvPr/>
          </p:nvSpPr>
          <p:spPr>
            <a:xfrm>
              <a:off x="5217350" y="4191533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62" name="Google Shape;562;p54"/>
            <p:cNvSpPr txBox="1"/>
            <p:nvPr/>
          </p:nvSpPr>
          <p:spPr>
            <a:xfrm>
              <a:off x="7442500" y="4181556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63" name="Google Shape;563;p54"/>
            <p:cNvSpPr txBox="1"/>
            <p:nvPr/>
          </p:nvSpPr>
          <p:spPr>
            <a:xfrm>
              <a:off x="7410650" y="2505156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64" name="Google Shape;564;p54"/>
            <p:cNvSpPr txBox="1"/>
            <p:nvPr/>
          </p:nvSpPr>
          <p:spPr>
            <a:xfrm>
              <a:off x="5209225" y="2505978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565" name="Google Shape;565;p54"/>
          <p:cNvSpPr txBox="1"/>
          <p:nvPr/>
        </p:nvSpPr>
        <p:spPr>
          <a:xfrm>
            <a:off x="1716164" y="8248806"/>
            <a:ext cx="1402841" cy="4240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Source Sans Pro"/>
              <a:buNone/>
            </a:pPr>
            <a:r>
              <a:rPr b="0" i="0" lang="en-US" sz="2400" u="none" cap="none" strike="noStrike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▲3.00%  </a:t>
            </a:r>
            <a:endParaRPr b="0" i="0" sz="2400" u="none" cap="none" strike="noStrike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6" name="Google Shape;566;p54"/>
          <p:cNvSpPr txBox="1"/>
          <p:nvPr/>
        </p:nvSpPr>
        <p:spPr>
          <a:xfrm>
            <a:off x="2989614" y="8177090"/>
            <a:ext cx="2008724" cy="6461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D4DF"/>
              </a:buClr>
              <a:buSzPts val="1600"/>
              <a:buFont typeface="Source Sans Pro"/>
              <a:buNone/>
            </a:pPr>
            <a:r>
              <a:rPr b="0" i="0" lang="en-US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Last Month 23.7%</a:t>
            </a:r>
            <a:endParaRPr b="0" i="0" sz="1600" u="none" cap="none" strike="noStrike">
              <a:solidFill>
                <a:srgbClr val="D6D4D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7" name="Google Shape;567;p54"/>
          <p:cNvSpPr txBox="1"/>
          <p:nvPr/>
        </p:nvSpPr>
        <p:spPr>
          <a:xfrm>
            <a:off x="2177700" y="7369979"/>
            <a:ext cx="2236402" cy="978045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ource Sans Pr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26.7%</a:t>
            </a:r>
            <a:endParaRPr/>
          </a:p>
        </p:txBody>
      </p:sp>
      <p:sp>
        <p:nvSpPr>
          <p:cNvPr id="568" name="Google Shape;568;p54"/>
          <p:cNvSpPr txBox="1"/>
          <p:nvPr/>
        </p:nvSpPr>
        <p:spPr>
          <a:xfrm>
            <a:off x="7570523" y="8290848"/>
            <a:ext cx="1402841" cy="4240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Source Sans Pro"/>
              <a:buNone/>
            </a:pPr>
            <a:r>
              <a:rPr b="0" i="0" lang="en-US" sz="2400" u="none" cap="none" strike="noStrike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▲1.10%  </a:t>
            </a:r>
            <a:endParaRPr b="0" i="0" sz="2400" u="none" cap="none" strike="noStrike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9" name="Google Shape;569;p54"/>
          <p:cNvSpPr txBox="1"/>
          <p:nvPr/>
        </p:nvSpPr>
        <p:spPr>
          <a:xfrm>
            <a:off x="8843972" y="8219132"/>
            <a:ext cx="2178121" cy="6461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BFD0"/>
              </a:buClr>
              <a:buSzPts val="1600"/>
              <a:buFont typeface="Source Sans Pro"/>
              <a:buNone/>
            </a:pPr>
            <a:r>
              <a:rPr b="0" i="0" lang="en-US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Last Month 9.67%</a:t>
            </a:r>
            <a:endParaRPr b="0" i="0" sz="1600" u="none" cap="none" strike="noStrike">
              <a:solidFill>
                <a:srgbClr val="C2BFD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70" name="Google Shape;570;p54"/>
          <p:cNvSpPr txBox="1"/>
          <p:nvPr/>
        </p:nvSpPr>
        <p:spPr>
          <a:xfrm>
            <a:off x="7913874" y="7369979"/>
            <a:ext cx="2664405" cy="978045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ource Sans Pr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10.77%</a:t>
            </a:r>
            <a:endParaRPr b="0" i="0" sz="6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71" name="Google Shape;571;p54"/>
          <p:cNvSpPr txBox="1"/>
          <p:nvPr/>
        </p:nvSpPr>
        <p:spPr>
          <a:xfrm>
            <a:off x="13436339" y="8332132"/>
            <a:ext cx="1402841" cy="4240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Source Sans Pro"/>
              <a:buNone/>
            </a:pPr>
            <a:r>
              <a:rPr b="0" i="0" lang="en-US" sz="2400" u="none" cap="none" strike="noStrike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▲3.10%  </a:t>
            </a:r>
            <a:endParaRPr b="0" i="0" sz="2400" u="none" cap="none" strike="noStrike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72" name="Google Shape;572;p54"/>
          <p:cNvSpPr txBox="1"/>
          <p:nvPr/>
        </p:nvSpPr>
        <p:spPr>
          <a:xfrm>
            <a:off x="14709789" y="8260416"/>
            <a:ext cx="2277638" cy="6461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BFD0"/>
              </a:buClr>
              <a:buSzPts val="1600"/>
              <a:buFont typeface="Source Sans Pro"/>
              <a:buNone/>
            </a:pPr>
            <a:r>
              <a:rPr b="0" i="0" lang="en-US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Last Month  14.40 %</a:t>
            </a:r>
            <a:endParaRPr b="0" i="0" sz="1600" u="none" cap="none" strike="noStrike">
              <a:solidFill>
                <a:srgbClr val="C2BFD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73" name="Google Shape;573;p54"/>
          <p:cNvSpPr txBox="1"/>
          <p:nvPr/>
        </p:nvSpPr>
        <p:spPr>
          <a:xfrm>
            <a:off x="14005914" y="7369979"/>
            <a:ext cx="2236403" cy="978045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ource Sans Pr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17.5%</a:t>
            </a:r>
            <a:endParaRPr b="0" i="0" sz="6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74" name="Google Shape;574;p54"/>
          <p:cNvSpPr txBox="1"/>
          <p:nvPr/>
        </p:nvSpPr>
        <p:spPr>
          <a:xfrm>
            <a:off x="19416381" y="8268090"/>
            <a:ext cx="1402841" cy="4240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Source Sans Pro"/>
              <a:buNone/>
            </a:pPr>
            <a:r>
              <a:rPr b="0" i="0" lang="en-US" sz="2400" u="none" cap="none" strike="noStrike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▲1.65%  </a:t>
            </a:r>
            <a:endParaRPr b="0" i="0" sz="2400" u="none" cap="none" strike="noStrike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75" name="Google Shape;575;p54"/>
          <p:cNvSpPr txBox="1"/>
          <p:nvPr/>
        </p:nvSpPr>
        <p:spPr>
          <a:xfrm>
            <a:off x="20689831" y="8196374"/>
            <a:ext cx="2277638" cy="6461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BFD0"/>
              </a:buClr>
              <a:buSzPts val="1600"/>
              <a:buFont typeface="Source Sans Pro"/>
              <a:buNone/>
            </a:pPr>
            <a:r>
              <a:rPr b="0" i="0" lang="en-US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Last Month  7.90 %</a:t>
            </a:r>
            <a:endParaRPr b="0" i="0" sz="1600" u="none" cap="none" strike="noStrike">
              <a:solidFill>
                <a:srgbClr val="C2BFD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76" name="Google Shape;576;p54"/>
          <p:cNvSpPr txBox="1"/>
          <p:nvPr/>
        </p:nvSpPr>
        <p:spPr>
          <a:xfrm>
            <a:off x="19960556" y="7369979"/>
            <a:ext cx="2236403" cy="978045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ource Sans Pr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8.55%</a:t>
            </a:r>
            <a:endParaRPr b="0" i="0" sz="6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p55"/>
          <p:cNvGrpSpPr/>
          <p:nvPr/>
        </p:nvGrpSpPr>
        <p:grpSpPr>
          <a:xfrm>
            <a:off x="3730" y="1"/>
            <a:ext cx="24380269" cy="13716003"/>
            <a:chOff x="0" y="1495353"/>
            <a:chExt cx="9144000" cy="5362648"/>
          </a:xfrm>
        </p:grpSpPr>
        <p:pic>
          <p:nvPicPr>
            <p:cNvPr id="582" name="Google Shape;582;p55"/>
            <p:cNvPicPr preferRelativeResize="0"/>
            <p:nvPr/>
          </p:nvPicPr>
          <p:blipFill rotWithShape="1">
            <a:blip r:embed="rId3">
              <a:alphaModFix/>
            </a:blip>
            <a:srcRect b="0" l="79" r="68" t="0"/>
            <a:stretch/>
          </p:blipFill>
          <p:spPr>
            <a:xfrm>
              <a:off x="0" y="1495353"/>
              <a:ext cx="9144000" cy="536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5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06850" y="1760400"/>
              <a:ext cx="1318750" cy="183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p5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7200" y="4893600"/>
              <a:ext cx="992400" cy="183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5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884800" y="4917576"/>
              <a:ext cx="1288025" cy="148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6" name="Google Shape;586;p55"/>
            <p:cNvSpPr txBox="1"/>
            <p:nvPr/>
          </p:nvSpPr>
          <p:spPr>
            <a:xfrm>
              <a:off x="2697650" y="1745583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BFD0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C2BFD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87" name="Google Shape;587;p55"/>
            <p:cNvSpPr txBox="1"/>
            <p:nvPr/>
          </p:nvSpPr>
          <p:spPr>
            <a:xfrm>
              <a:off x="712200" y="4833856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BFD0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C2BFD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88" name="Google Shape;588;p55"/>
            <p:cNvSpPr txBox="1"/>
            <p:nvPr/>
          </p:nvSpPr>
          <p:spPr>
            <a:xfrm>
              <a:off x="2964325" y="4844656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BFD0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C2BFD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89" name="Google Shape;589;p5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682000" y="4278000"/>
              <a:ext cx="2298475" cy="183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0" name="Google Shape;590;p55"/>
            <p:cNvSpPr txBox="1"/>
            <p:nvPr/>
          </p:nvSpPr>
          <p:spPr>
            <a:xfrm>
              <a:off x="6265800" y="4238142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BFD0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C2BFD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591" name="Google Shape;591;p5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021200" y="1783925"/>
              <a:ext cx="1245925" cy="1625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2" name="Google Shape;592;p55"/>
            <p:cNvSpPr txBox="1"/>
            <p:nvPr/>
          </p:nvSpPr>
          <p:spPr>
            <a:xfrm>
              <a:off x="6886449" y="1751423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BFD0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C2BFD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93" name="Google Shape;593;p55"/>
            <p:cNvSpPr txBox="1"/>
            <p:nvPr/>
          </p:nvSpPr>
          <p:spPr>
            <a:xfrm>
              <a:off x="4861513" y="1735172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AE9EE"/>
                </a:buClr>
                <a:buSzPts val="2000"/>
                <a:buFont typeface="Source Sans Pro"/>
                <a:buNone/>
              </a:pPr>
              <a:r>
                <a:rPr b="0" i="0" lang="en-US" sz="2000" u="none" cap="none" strike="noStrike">
                  <a:solidFill>
                    <a:srgbClr val="EAE9EE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SALES</a:t>
              </a:r>
              <a:endParaRPr b="0" i="0" sz="1600" u="none" cap="none" strike="noStrike">
                <a:solidFill>
                  <a:srgbClr val="EAE9EE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94" name="Google Shape;594;p55"/>
            <p:cNvSpPr txBox="1"/>
            <p:nvPr/>
          </p:nvSpPr>
          <p:spPr>
            <a:xfrm>
              <a:off x="6384049" y="4094664"/>
              <a:ext cx="1758312" cy="199587"/>
            </a:xfrm>
            <a:prstGeom prst="rect">
              <a:avLst/>
            </a:prstGeom>
            <a:solidFill>
              <a:srgbClr val="575A61"/>
            </a:solidFill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AE9EE"/>
                </a:buClr>
                <a:buSzPts val="2000"/>
                <a:buFont typeface="Source Sans Pro"/>
                <a:buNone/>
              </a:pPr>
              <a:r>
                <a:rPr b="0" i="0" lang="en-US" sz="2000" u="none" cap="none" strike="noStrike">
                  <a:solidFill>
                    <a:srgbClr val="EAE9EE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-- EVALUATION CONTENT</a:t>
              </a:r>
              <a:endParaRPr b="0" i="0" sz="1600" u="none" cap="none" strike="noStrike">
                <a:solidFill>
                  <a:srgbClr val="EAE9EE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595" name="Google Shape;595;p55"/>
          <p:cNvSpPr txBox="1"/>
          <p:nvPr/>
        </p:nvSpPr>
        <p:spPr>
          <a:xfrm>
            <a:off x="7423723" y="10250332"/>
            <a:ext cx="1402841" cy="4240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Source Sans Pro"/>
              <a:buNone/>
            </a:pPr>
            <a:r>
              <a:rPr b="0" i="0" lang="en-US" sz="2400" u="none" cap="none" strike="noStrike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▲1.10%  </a:t>
            </a:r>
            <a:endParaRPr b="0" i="0" sz="2400" u="none" cap="none" strike="noStrike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96" name="Google Shape;596;p55"/>
          <p:cNvSpPr txBox="1"/>
          <p:nvPr/>
        </p:nvSpPr>
        <p:spPr>
          <a:xfrm>
            <a:off x="8697172" y="10178616"/>
            <a:ext cx="2178121" cy="6461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BFD0"/>
              </a:buClr>
              <a:buSzPts val="1600"/>
              <a:buFont typeface="Source Sans Pro"/>
              <a:buNone/>
            </a:pPr>
            <a:r>
              <a:rPr b="0" i="0" lang="en-US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Last Month 82.09%</a:t>
            </a:r>
            <a:endParaRPr b="0" i="0" sz="1600" u="none" cap="none" strike="noStrike">
              <a:solidFill>
                <a:srgbClr val="C2BFD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56"/>
          <p:cNvGrpSpPr/>
          <p:nvPr/>
        </p:nvGrpSpPr>
        <p:grpSpPr>
          <a:xfrm>
            <a:off x="-29829" y="0"/>
            <a:ext cx="24413829" cy="13715989"/>
            <a:chOff x="0" y="1523436"/>
            <a:chExt cx="9144000" cy="5334558"/>
          </a:xfrm>
        </p:grpSpPr>
        <p:pic>
          <p:nvPicPr>
            <p:cNvPr id="602" name="Google Shape;602;p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1523436"/>
              <a:ext cx="9144000" cy="53345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p5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27250" y="2539200"/>
              <a:ext cx="1889488" cy="21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4" name="Google Shape;604;p5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61200" y="2388000"/>
              <a:ext cx="1046400" cy="21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5" name="Google Shape;605;p5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664800" y="4828800"/>
              <a:ext cx="1579084" cy="21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5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852325" y="4882800"/>
              <a:ext cx="2371875" cy="158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5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41200" y="4926000"/>
              <a:ext cx="1386525" cy="158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5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102800" y="1923600"/>
              <a:ext cx="1386525" cy="212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9" name="Google Shape;609;p56"/>
            <p:cNvSpPr txBox="1"/>
            <p:nvPr/>
          </p:nvSpPr>
          <p:spPr>
            <a:xfrm>
              <a:off x="1283362" y="1881641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AE9EE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EAE9EE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EAE9EE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10" name="Google Shape;610;p56"/>
            <p:cNvSpPr txBox="1"/>
            <p:nvPr/>
          </p:nvSpPr>
          <p:spPr>
            <a:xfrm>
              <a:off x="4102500" y="2467612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AE9EE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EAE9EE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EAE9EE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11" name="Google Shape;611;p56"/>
            <p:cNvSpPr txBox="1"/>
            <p:nvPr/>
          </p:nvSpPr>
          <p:spPr>
            <a:xfrm>
              <a:off x="7422247" y="2375286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AE9EE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EAE9EE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EAE9EE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12" name="Google Shape;612;p56"/>
            <p:cNvSpPr txBox="1"/>
            <p:nvPr/>
          </p:nvSpPr>
          <p:spPr>
            <a:xfrm>
              <a:off x="764962" y="4850332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Year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13" name="Google Shape;613;p56"/>
            <p:cNvSpPr txBox="1"/>
            <p:nvPr/>
          </p:nvSpPr>
          <p:spPr>
            <a:xfrm>
              <a:off x="3568762" y="4805812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D4D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D6D4D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D6D4D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14" name="Google Shape;614;p56"/>
            <p:cNvSpPr txBox="1"/>
            <p:nvPr/>
          </p:nvSpPr>
          <p:spPr>
            <a:xfrm>
              <a:off x="6885000" y="4803163"/>
              <a:ext cx="93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ource Sans Pro"/>
                <a:buNone/>
              </a:pPr>
              <a:r>
                <a:rPr b="0" i="0" lang="en-US" sz="1600" u="none" cap="none" strike="noStrike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Month To Date</a:t>
              </a:r>
              <a:endParaRPr b="0" i="0" sz="16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615" name="Google Shape;615;p56"/>
          <p:cNvSpPr txBox="1"/>
          <p:nvPr/>
        </p:nvSpPr>
        <p:spPr>
          <a:xfrm>
            <a:off x="10617496" y="4180836"/>
            <a:ext cx="1402841" cy="4240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Source Sans Pro"/>
              <a:buNone/>
            </a:pPr>
            <a:r>
              <a:rPr b="1" i="0" lang="en-US" sz="2400" u="none" cap="none" strike="noStrike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▼1.10%  </a:t>
            </a:r>
            <a:endParaRPr b="1" i="0" sz="2400" u="none" cap="none" strike="noStrike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6" name="Google Shape;616;p56"/>
          <p:cNvSpPr txBox="1"/>
          <p:nvPr/>
        </p:nvSpPr>
        <p:spPr>
          <a:xfrm>
            <a:off x="11890945" y="4109120"/>
            <a:ext cx="2178121" cy="6461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BFD0"/>
              </a:buClr>
              <a:buSzPts val="1600"/>
              <a:buFont typeface="Source Sans Pro"/>
              <a:buNone/>
            </a:pPr>
            <a:r>
              <a:rPr b="0" i="0" lang="en-US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Last Month 16.15%</a:t>
            </a:r>
            <a:endParaRPr b="0" i="0" sz="1600" u="none" cap="none" strike="noStrike">
              <a:solidFill>
                <a:srgbClr val="C2BFD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7" name="Google Shape;617;p56"/>
          <p:cNvSpPr txBox="1"/>
          <p:nvPr/>
        </p:nvSpPr>
        <p:spPr>
          <a:xfrm>
            <a:off x="17164106" y="2963484"/>
            <a:ext cx="4676173" cy="1285821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Source Sans Pro"/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95.77%  </a:t>
            </a:r>
            <a:endParaRPr b="0" i="0" sz="8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8" name="Google Shape;618;p56"/>
          <p:cNvSpPr txBox="1"/>
          <p:nvPr/>
        </p:nvSpPr>
        <p:spPr>
          <a:xfrm>
            <a:off x="17764713" y="4200467"/>
            <a:ext cx="1402841" cy="4240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Source Sans Pro"/>
              <a:buNone/>
            </a:pPr>
            <a:r>
              <a:rPr b="1" i="0" lang="en-US" sz="2400" u="none" cap="none" strike="noStrike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▲2.20%  </a:t>
            </a:r>
            <a:endParaRPr b="1" i="0" sz="2400" u="none" cap="none" strike="noStrike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9" name="Google Shape;619;p56"/>
          <p:cNvSpPr txBox="1"/>
          <p:nvPr/>
        </p:nvSpPr>
        <p:spPr>
          <a:xfrm>
            <a:off x="19014467" y="4128751"/>
            <a:ext cx="2507063" cy="646147"/>
          </a:xfrm>
          <a:prstGeom prst="rect">
            <a:avLst/>
          </a:prstGeom>
          <a:solidFill>
            <a:srgbClr val="54595F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BFD0"/>
              </a:buClr>
              <a:buSzPts val="1600"/>
              <a:buFont typeface="Source Sans Pro"/>
              <a:buNone/>
            </a:pPr>
            <a:r>
              <a:rPr b="0" i="0" lang="en-US" sz="1600" u="none" cap="none" strike="noStrike">
                <a:solidFill>
                  <a:srgbClr val="C2BFD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Last Month 93.57%</a:t>
            </a:r>
            <a:endParaRPr b="0" i="0" sz="1600" u="none" cap="none" strike="noStrike">
              <a:solidFill>
                <a:srgbClr val="C2BFD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0" name="Google Shape;620;p56"/>
          <p:cNvSpPr txBox="1"/>
          <p:nvPr/>
        </p:nvSpPr>
        <p:spPr>
          <a:xfrm>
            <a:off x="4738670" y="1558766"/>
            <a:ext cx="1146360" cy="424047"/>
          </a:xfrm>
          <a:prstGeom prst="rect">
            <a:avLst/>
          </a:prstGeom>
          <a:solidFill>
            <a:srgbClr val="5E6168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Source Sans Pro"/>
              <a:buNone/>
            </a:pPr>
            <a:r>
              <a:rPr b="1" i="0" lang="en-US" sz="2400" u="none" cap="none" strike="noStrike">
                <a:solidFill>
                  <a:srgbClr val="00B0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▼19%  </a:t>
            </a:r>
            <a:endParaRPr b="1" i="0" sz="2400" u="none" cap="none" strike="noStrike">
              <a:solidFill>
                <a:srgbClr val="00B0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 screen with text&#10;&#10;Description generated with very high confidence" id="630" name="Google Shape;63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9280" y="353064"/>
            <a:ext cx="13045440" cy="133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59"/>
          <p:cNvSpPr/>
          <p:nvPr/>
        </p:nvSpPr>
        <p:spPr>
          <a:xfrm>
            <a:off x="413226" y="10773649"/>
            <a:ext cx="6752961" cy="254770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THE CYCLONIC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BUYER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JOURNEY™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41762" y="2551616"/>
            <a:ext cx="1731263" cy="102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94438" y="3571873"/>
            <a:ext cx="1731263" cy="102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18388" y="5990142"/>
            <a:ext cx="1731263" cy="102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94436" y="8619804"/>
            <a:ext cx="1731263" cy="102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41761" y="9591474"/>
            <a:ext cx="1731263" cy="102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3336" y="8571217"/>
            <a:ext cx="1731263" cy="102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0074" y="5990141"/>
            <a:ext cx="1731263" cy="102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7640" y="3560822"/>
            <a:ext cx="1731263" cy="1020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/>
          <p:nvPr/>
        </p:nvSpPr>
        <p:spPr>
          <a:xfrm>
            <a:off x="2388941" y="5042357"/>
            <a:ext cx="19078862" cy="73182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REMAIN STANDING IF YOU HIT YOUR REVENUE GOALS LAST YEAR</a:t>
            </a:r>
            <a:endParaRPr b="0" i="0" sz="44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"/>
          <p:cNvSpPr/>
          <p:nvPr/>
        </p:nvSpPr>
        <p:spPr>
          <a:xfrm>
            <a:off x="1443278" y="5067671"/>
            <a:ext cx="477793" cy="387381"/>
          </a:xfrm>
          <a:custGeom>
            <a:rect b="b" l="l" r="r" t="t"/>
            <a:pathLst>
              <a:path extrusionOk="0" h="21600" w="2160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rgbClr val="3B266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6"/>
          <p:cNvSpPr/>
          <p:nvPr/>
        </p:nvSpPr>
        <p:spPr>
          <a:xfrm>
            <a:off x="2506133" y="1829337"/>
            <a:ext cx="19676534" cy="171670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HOW IS YOUR COMPANY DOING AT HITTING YOUR REVENUE GOALS?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2388941" y="6515561"/>
            <a:ext cx="19078862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REMAIN STANDING IF YOU HIT YOUR REVENUE GOALS DURING THE 1</a:t>
            </a:r>
            <a:r>
              <a:rPr b="0" baseline="3000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 QUARTER THIS YEAR</a:t>
            </a:r>
            <a:endParaRPr b="0" i="0" sz="44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1443278" y="6540875"/>
            <a:ext cx="477793" cy="387381"/>
          </a:xfrm>
          <a:custGeom>
            <a:rect b="b" l="l" r="r" t="t"/>
            <a:pathLst>
              <a:path extrusionOk="0" h="21600" w="2160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rgbClr val="3B266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0"/>
          <p:cNvSpPr/>
          <p:nvPr/>
        </p:nvSpPr>
        <p:spPr>
          <a:xfrm>
            <a:off x="15055502" y="6177385"/>
            <a:ext cx="8346366" cy="420969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USING TECHNOLOGY  STRATEGICALLY TO GENERATE BETTER RESULTS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0"/>
          <p:cNvSpPr/>
          <p:nvPr/>
        </p:nvSpPr>
        <p:spPr>
          <a:xfrm>
            <a:off x="15055502" y="1785945"/>
            <a:ext cx="2006307" cy="407639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AB8CA"/>
              </a:buClr>
              <a:buSzPts val="28400"/>
              <a:buFont typeface="Arial"/>
              <a:buNone/>
            </a:pPr>
            <a:r>
              <a:rPr b="1" i="0" lang="en-US" sz="28400" u="none" cap="none" strike="noStrike">
                <a:solidFill>
                  <a:srgbClr val="BAB8CA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28400" u="none" cap="none" strike="noStrike">
              <a:solidFill>
                <a:srgbClr val="BAB8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0"/>
          <p:cNvSpPr/>
          <p:nvPr/>
        </p:nvSpPr>
        <p:spPr>
          <a:xfrm>
            <a:off x="5968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0"/>
          <p:cNvSpPr/>
          <p:nvPr/>
        </p:nvSpPr>
        <p:spPr>
          <a:xfrm>
            <a:off x="15055502" y="10755319"/>
            <a:ext cx="7344592" cy="166573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rPr>
              <a:t>Platform Technology For Basic Support And Advanced Technology For Tactics That Require Advanced Features</a:t>
            </a:r>
            <a:endParaRPr b="0" i="0" sz="3000" u="none" cap="none" strike="noStrike">
              <a:solidFill>
                <a:srgbClr val="99A6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hubspot connect partners" id="653" name="Google Shape;65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623" y="3416715"/>
            <a:ext cx="13445909" cy="756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62"/>
          <p:cNvSpPr txBox="1"/>
          <p:nvPr/>
        </p:nvSpPr>
        <p:spPr>
          <a:xfrm>
            <a:off x="5536225" y="4164162"/>
            <a:ext cx="13311550" cy="6410301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1300"/>
              <a:buFont typeface="Arial"/>
              <a:buNone/>
            </a:pPr>
            <a:r>
              <a:rPr lang="en-US" sz="41300">
                <a:solidFill>
                  <a:schemeClr val="accent5"/>
                </a:solidFill>
              </a:rPr>
              <a:t>7,000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63"/>
          <p:cNvSpPr/>
          <p:nvPr/>
        </p:nvSpPr>
        <p:spPr>
          <a:xfrm>
            <a:off x="3699876" y="829162"/>
            <a:ext cx="17239858" cy="254770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A BUYER-JOURNEY-CENTRIC APPROACH TO SOFTWARE AND TECHNOLOGY</a:t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0" name="Google Shape;670;p63"/>
          <p:cNvCxnSpPr/>
          <p:nvPr/>
        </p:nvCxnSpPr>
        <p:spPr>
          <a:xfrm>
            <a:off x="2212257" y="11022310"/>
            <a:ext cx="19733342" cy="0"/>
          </a:xfrm>
          <a:prstGeom prst="straightConnector1">
            <a:avLst/>
          </a:prstGeom>
          <a:noFill/>
          <a:ln cap="rnd" cmpd="sng" w="127000">
            <a:solidFill>
              <a:srgbClr val="FFC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671" name="Google Shape;671;p63"/>
          <p:cNvSpPr/>
          <p:nvPr/>
        </p:nvSpPr>
        <p:spPr>
          <a:xfrm>
            <a:off x="3400005" y="9998593"/>
            <a:ext cx="17239858" cy="8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BFD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C2BFD0"/>
                </a:solidFill>
                <a:latin typeface="Arial"/>
                <a:ea typeface="Arial"/>
                <a:cs typeface="Arial"/>
                <a:sym typeface="Arial"/>
              </a:rPr>
              <a:t>PLATFORM TECHNOLOGY</a:t>
            </a:r>
            <a:endParaRPr b="1" i="0" sz="6000" u="none" cap="none" strike="noStrike">
              <a:solidFill>
                <a:srgbClr val="C2BFD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2" name="Google Shape;672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9014" y="11205893"/>
            <a:ext cx="3349576" cy="187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63"/>
          <p:cNvPicPr preferRelativeResize="0"/>
          <p:nvPr/>
        </p:nvPicPr>
        <p:blipFill rotWithShape="1">
          <a:blip r:embed="rId4">
            <a:alphaModFix/>
          </a:blip>
          <a:srcRect b="7989" l="0" r="0" t="20780"/>
          <a:stretch/>
        </p:blipFill>
        <p:spPr>
          <a:xfrm>
            <a:off x="5971085" y="11285078"/>
            <a:ext cx="2143125" cy="152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63"/>
          <p:cNvPicPr preferRelativeResize="0"/>
          <p:nvPr/>
        </p:nvPicPr>
        <p:blipFill rotWithShape="1">
          <a:blip r:embed="rId5">
            <a:alphaModFix/>
          </a:blip>
          <a:srcRect b="33205" l="15391" r="23387" t="13627"/>
          <a:stretch/>
        </p:blipFill>
        <p:spPr>
          <a:xfrm>
            <a:off x="8550356" y="11205893"/>
            <a:ext cx="3080301" cy="149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56281" y="11326652"/>
            <a:ext cx="14382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858253" y="11407492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63"/>
          <p:cNvPicPr preferRelativeResize="0"/>
          <p:nvPr/>
        </p:nvPicPr>
        <p:blipFill rotWithShape="1">
          <a:blip r:embed="rId8">
            <a:alphaModFix/>
          </a:blip>
          <a:srcRect b="0" l="11834" r="0" t="19637"/>
          <a:stretch/>
        </p:blipFill>
        <p:spPr>
          <a:xfrm>
            <a:off x="17101723" y="11789233"/>
            <a:ext cx="3028950" cy="121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3"/>
          <p:cNvPicPr preferRelativeResize="0"/>
          <p:nvPr/>
        </p:nvPicPr>
        <p:blipFill rotWithShape="1">
          <a:blip r:embed="rId9">
            <a:alphaModFix/>
          </a:blip>
          <a:srcRect b="0" l="50000" r="0" t="6107"/>
          <a:stretch/>
        </p:blipFill>
        <p:spPr>
          <a:xfrm>
            <a:off x="19739241" y="11407492"/>
            <a:ext cx="2272221" cy="1777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4"/>
          <p:cNvSpPr/>
          <p:nvPr/>
        </p:nvSpPr>
        <p:spPr>
          <a:xfrm>
            <a:off x="3699876" y="469935"/>
            <a:ext cx="17239858" cy="254770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A BUYER-JOURNEY-CENTRIC APPROACH TO SOFTWARE AND TECHNOLOGY</a:t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4" name="Google Shape;68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1485" y="3180925"/>
            <a:ext cx="21041033" cy="76168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5" name="Google Shape;685;p64"/>
          <p:cNvCxnSpPr/>
          <p:nvPr/>
        </p:nvCxnSpPr>
        <p:spPr>
          <a:xfrm>
            <a:off x="2212257" y="11022310"/>
            <a:ext cx="19733342" cy="0"/>
          </a:xfrm>
          <a:prstGeom prst="straightConnector1">
            <a:avLst/>
          </a:prstGeom>
          <a:noFill/>
          <a:ln cap="rnd" cmpd="sng" w="127000">
            <a:solidFill>
              <a:srgbClr val="FFC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pic>
        <p:nvPicPr>
          <p:cNvPr id="686" name="Google Shape;686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9014" y="11205893"/>
            <a:ext cx="3349576" cy="187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64"/>
          <p:cNvPicPr preferRelativeResize="0"/>
          <p:nvPr/>
        </p:nvPicPr>
        <p:blipFill rotWithShape="1">
          <a:blip r:embed="rId5">
            <a:alphaModFix/>
          </a:blip>
          <a:srcRect b="7989" l="0" r="0" t="20780"/>
          <a:stretch/>
        </p:blipFill>
        <p:spPr>
          <a:xfrm>
            <a:off x="5971085" y="11285078"/>
            <a:ext cx="2143125" cy="152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64"/>
          <p:cNvPicPr preferRelativeResize="0"/>
          <p:nvPr/>
        </p:nvPicPr>
        <p:blipFill rotWithShape="1">
          <a:blip r:embed="rId6">
            <a:alphaModFix/>
          </a:blip>
          <a:srcRect b="33205" l="15391" r="23387" t="13627"/>
          <a:stretch/>
        </p:blipFill>
        <p:spPr>
          <a:xfrm>
            <a:off x="8550356" y="11205893"/>
            <a:ext cx="3080301" cy="149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856281" y="11326652"/>
            <a:ext cx="14382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858253" y="11407492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4"/>
          <p:cNvPicPr preferRelativeResize="0"/>
          <p:nvPr/>
        </p:nvPicPr>
        <p:blipFill rotWithShape="1">
          <a:blip r:embed="rId9">
            <a:alphaModFix/>
          </a:blip>
          <a:srcRect b="0" l="11834" r="0" t="19637"/>
          <a:stretch/>
        </p:blipFill>
        <p:spPr>
          <a:xfrm>
            <a:off x="17101723" y="11789233"/>
            <a:ext cx="3028950" cy="121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64"/>
          <p:cNvPicPr preferRelativeResize="0"/>
          <p:nvPr/>
        </p:nvPicPr>
        <p:blipFill rotWithShape="1">
          <a:blip r:embed="rId10">
            <a:alphaModFix/>
          </a:blip>
          <a:srcRect b="0" l="50000" r="0" t="6107"/>
          <a:stretch/>
        </p:blipFill>
        <p:spPr>
          <a:xfrm>
            <a:off x="19739241" y="11407492"/>
            <a:ext cx="2272221" cy="1777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5"/>
          <p:cNvSpPr/>
          <p:nvPr/>
        </p:nvSpPr>
        <p:spPr>
          <a:xfrm>
            <a:off x="3699876" y="829162"/>
            <a:ext cx="17239858" cy="254770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A BUYER-JOURNEY-CENTRIC APPROACH TO SOFTWARE AND TECHNOLOGY</a:t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65"/>
          <p:cNvPicPr preferRelativeResize="0"/>
          <p:nvPr/>
        </p:nvPicPr>
        <p:blipFill rotWithShape="1">
          <a:blip r:embed="rId3">
            <a:alphaModFix/>
          </a:blip>
          <a:srcRect b="88667" l="0" r="0" t="0"/>
          <a:stretch/>
        </p:blipFill>
        <p:spPr>
          <a:xfrm>
            <a:off x="1121188" y="3612843"/>
            <a:ext cx="22331474" cy="128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3704" y="5189459"/>
            <a:ext cx="2978864" cy="52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65"/>
          <p:cNvPicPr preferRelativeResize="0"/>
          <p:nvPr/>
        </p:nvPicPr>
        <p:blipFill rotWithShape="1">
          <a:blip r:embed="rId5">
            <a:alphaModFix/>
          </a:blip>
          <a:srcRect b="30783" l="0" r="0" t="25224"/>
          <a:stretch/>
        </p:blipFill>
        <p:spPr>
          <a:xfrm>
            <a:off x="1182639" y="5800423"/>
            <a:ext cx="2560995" cy="112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93482" y="7156760"/>
            <a:ext cx="2339309" cy="52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33592" y="8000068"/>
            <a:ext cx="2659088" cy="52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93814" y="8960278"/>
            <a:ext cx="2538644" cy="71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6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33592" y="9853822"/>
            <a:ext cx="2659088" cy="102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65"/>
          <p:cNvPicPr preferRelativeResize="0"/>
          <p:nvPr/>
        </p:nvPicPr>
        <p:blipFill rotWithShape="1">
          <a:blip r:embed="rId10">
            <a:alphaModFix/>
          </a:blip>
          <a:srcRect b="19715" l="0" r="10077" t="0"/>
          <a:stretch/>
        </p:blipFill>
        <p:spPr>
          <a:xfrm>
            <a:off x="4017479" y="4897537"/>
            <a:ext cx="2560995" cy="128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27041" y="6212691"/>
            <a:ext cx="2094270" cy="112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65"/>
          <p:cNvPicPr preferRelativeResize="0"/>
          <p:nvPr/>
        </p:nvPicPr>
        <p:blipFill rotWithShape="1">
          <a:blip r:embed="rId12">
            <a:alphaModFix/>
          </a:blip>
          <a:srcRect b="31389" l="0" r="-9748" t="33324"/>
          <a:stretch/>
        </p:blipFill>
        <p:spPr>
          <a:xfrm>
            <a:off x="4270098" y="9987420"/>
            <a:ext cx="2208156" cy="105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6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100839" y="7204784"/>
            <a:ext cx="2546675" cy="122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65"/>
          <p:cNvPicPr preferRelativeResize="0"/>
          <p:nvPr/>
        </p:nvPicPr>
        <p:blipFill rotWithShape="1">
          <a:blip r:embed="rId14">
            <a:alphaModFix/>
          </a:blip>
          <a:srcRect b="0" l="0" r="0" t="17694"/>
          <a:stretch/>
        </p:blipFill>
        <p:spPr>
          <a:xfrm>
            <a:off x="4044632" y="8313844"/>
            <a:ext cx="2659088" cy="115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104854" y="9301642"/>
            <a:ext cx="2538645" cy="79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65"/>
          <p:cNvPicPr preferRelativeResize="0"/>
          <p:nvPr/>
        </p:nvPicPr>
        <p:blipFill rotWithShape="1">
          <a:blip r:embed="rId16">
            <a:alphaModFix/>
          </a:blip>
          <a:srcRect b="25658" l="0" r="0" t="23628"/>
          <a:stretch/>
        </p:blipFill>
        <p:spPr>
          <a:xfrm>
            <a:off x="7097441" y="4944038"/>
            <a:ext cx="2619375" cy="88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6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197260" y="5926942"/>
            <a:ext cx="2419736" cy="61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6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910590" y="6788204"/>
            <a:ext cx="2993076" cy="57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6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140207" y="7655744"/>
            <a:ext cx="2533843" cy="72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6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687990" y="8599783"/>
            <a:ext cx="143827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6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9935651" y="5046534"/>
            <a:ext cx="2993076" cy="53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6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0589227" y="6007312"/>
            <a:ext cx="168592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65"/>
          <p:cNvPicPr preferRelativeResize="0"/>
          <p:nvPr/>
        </p:nvPicPr>
        <p:blipFill rotWithShape="1">
          <a:blip r:embed="rId23">
            <a:alphaModFix/>
          </a:blip>
          <a:srcRect b="19623" l="0" r="0" t="22985"/>
          <a:stretch/>
        </p:blipFill>
        <p:spPr>
          <a:xfrm>
            <a:off x="10360627" y="6902999"/>
            <a:ext cx="2143125" cy="122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6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3153334" y="4950753"/>
            <a:ext cx="1685926" cy="168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7438716" y="4937415"/>
            <a:ext cx="28575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6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7557778" y="6273448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6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7570381" y="7899417"/>
            <a:ext cx="2594169" cy="72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6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0278269" y="4940603"/>
            <a:ext cx="3021746" cy="1046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65"/>
          <p:cNvPicPr preferRelativeResize="0"/>
          <p:nvPr/>
        </p:nvPicPr>
        <p:blipFill rotWithShape="1">
          <a:blip r:embed="rId29">
            <a:alphaModFix/>
          </a:blip>
          <a:srcRect b="24869" l="0" r="0" t="23083"/>
          <a:stretch/>
        </p:blipFill>
        <p:spPr>
          <a:xfrm>
            <a:off x="20717580" y="6007312"/>
            <a:ext cx="2143125" cy="111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65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20548631" y="7024297"/>
            <a:ext cx="2481021" cy="104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65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5463481" y="5079642"/>
            <a:ext cx="1288562" cy="12601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7" name="Google Shape;727;p65"/>
          <p:cNvCxnSpPr/>
          <p:nvPr/>
        </p:nvCxnSpPr>
        <p:spPr>
          <a:xfrm>
            <a:off x="1293482" y="11054967"/>
            <a:ext cx="21736170" cy="0"/>
          </a:xfrm>
          <a:prstGeom prst="straightConnector1">
            <a:avLst/>
          </a:prstGeom>
          <a:noFill/>
          <a:ln cap="rnd" cmpd="sng" w="127000">
            <a:solidFill>
              <a:srgbClr val="FFC000"/>
            </a:solidFill>
            <a:prstDash val="solid"/>
            <a:miter lim="800000"/>
            <a:headEnd len="med" w="med" type="oval"/>
            <a:tailEnd len="med" w="med" type="oval"/>
          </a:ln>
        </p:spPr>
      </p:cxnSp>
      <p:pic>
        <p:nvPicPr>
          <p:cNvPr id="728" name="Google Shape;728;p65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162214" y="11238550"/>
            <a:ext cx="3349576" cy="187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65"/>
          <p:cNvPicPr preferRelativeResize="0"/>
          <p:nvPr/>
        </p:nvPicPr>
        <p:blipFill rotWithShape="1">
          <a:blip r:embed="rId33">
            <a:alphaModFix/>
          </a:blip>
          <a:srcRect b="7989" l="0" r="0" t="20780"/>
          <a:stretch/>
        </p:blipFill>
        <p:spPr>
          <a:xfrm>
            <a:off x="4904285" y="11317735"/>
            <a:ext cx="2143125" cy="152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65"/>
          <p:cNvPicPr preferRelativeResize="0"/>
          <p:nvPr/>
        </p:nvPicPr>
        <p:blipFill rotWithShape="1">
          <a:blip r:embed="rId34">
            <a:alphaModFix/>
          </a:blip>
          <a:srcRect b="33205" l="15391" r="23387" t="13627"/>
          <a:stretch/>
        </p:blipFill>
        <p:spPr>
          <a:xfrm>
            <a:off x="7483556" y="11238550"/>
            <a:ext cx="3080301" cy="149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65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0789481" y="11359309"/>
            <a:ext cx="14382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65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2791453" y="11440149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65"/>
          <p:cNvPicPr preferRelativeResize="0"/>
          <p:nvPr/>
        </p:nvPicPr>
        <p:blipFill rotWithShape="1">
          <a:blip r:embed="rId37">
            <a:alphaModFix/>
          </a:blip>
          <a:srcRect b="0" l="11834" r="0" t="19637"/>
          <a:stretch/>
        </p:blipFill>
        <p:spPr>
          <a:xfrm>
            <a:off x="16034923" y="11821890"/>
            <a:ext cx="3028950" cy="121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65"/>
          <p:cNvPicPr preferRelativeResize="0"/>
          <p:nvPr/>
        </p:nvPicPr>
        <p:blipFill rotWithShape="1">
          <a:blip r:embed="rId38">
            <a:alphaModFix/>
          </a:blip>
          <a:srcRect b="0" l="50000" r="0" t="6107"/>
          <a:stretch/>
        </p:blipFill>
        <p:spPr>
          <a:xfrm>
            <a:off x="18672441" y="11440149"/>
            <a:ext cx="2272221" cy="1777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66"/>
          <p:cNvSpPr/>
          <p:nvPr/>
        </p:nvSpPr>
        <p:spPr>
          <a:xfrm>
            <a:off x="1089734" y="6990188"/>
            <a:ext cx="7768324" cy="337870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HOW TO KNOW WHAT TO DO AND WHEN TO DO IT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66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66"/>
          <p:cNvSpPr/>
          <p:nvPr/>
        </p:nvSpPr>
        <p:spPr>
          <a:xfrm>
            <a:off x="1292932" y="1785945"/>
            <a:ext cx="2006307" cy="407639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AB8CA"/>
              </a:buClr>
              <a:buSzPts val="28400"/>
              <a:buFont typeface="Arial"/>
              <a:buNone/>
            </a:pPr>
            <a:r>
              <a:rPr b="1" i="0" lang="en-US" sz="28400" u="none" cap="none" strike="noStrike">
                <a:solidFill>
                  <a:srgbClr val="BAB8CA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28400" u="none" cap="none" strike="noStrike">
              <a:solidFill>
                <a:srgbClr val="BAB8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66"/>
          <p:cNvSpPr/>
          <p:nvPr/>
        </p:nvSpPr>
        <p:spPr>
          <a:xfrm>
            <a:off x="1089734" y="10676522"/>
            <a:ext cx="7344592" cy="166573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99A6BC"/>
                </a:solidFill>
                <a:latin typeface="Arial"/>
                <a:ea typeface="Arial"/>
                <a:cs typeface="Arial"/>
                <a:sym typeface="Arial"/>
              </a:rPr>
              <a:t>A Methodology Around Prioritizing What Tactics Are Going To Produce The Biggest Results For The Least Amount Of Effort</a:t>
            </a:r>
            <a:endParaRPr b="0" i="0" sz="3000" u="none" cap="none" strike="noStrike">
              <a:solidFill>
                <a:srgbClr val="99A6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66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4" name="Google Shape;744;p66"/>
          <p:cNvPicPr preferRelativeResize="0"/>
          <p:nvPr/>
        </p:nvPicPr>
        <p:blipFill rotWithShape="1">
          <a:blip r:embed="rId3">
            <a:alphaModFix/>
          </a:blip>
          <a:srcRect b="7747" l="16823" r="7375" t="20429"/>
          <a:stretch/>
        </p:blipFill>
        <p:spPr>
          <a:xfrm>
            <a:off x="9043293" y="3504240"/>
            <a:ext cx="14870644" cy="79220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745" name="Google Shape;745;p66"/>
          <p:cNvSpPr/>
          <p:nvPr/>
        </p:nvSpPr>
        <p:spPr>
          <a:xfrm>
            <a:off x="3484474" y="2306854"/>
            <a:ext cx="7768324" cy="8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BONUS SECTION</a:t>
            </a:r>
            <a:endParaRPr b="0" i="0" sz="2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7"/>
          <p:cNvSpPr txBox="1"/>
          <p:nvPr>
            <p:ph idx="12" type="sldNum"/>
          </p:nvPr>
        </p:nvSpPr>
        <p:spPr>
          <a:xfrm>
            <a:off x="5610840" y="3203119"/>
            <a:ext cx="516480" cy="540153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54175" spcFirstLastPara="1" rIns="54175" wrap="square" tIns="541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 Light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b="0" i="0" sz="2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1" name="Google Shape;751;p67"/>
          <p:cNvSpPr/>
          <p:nvPr/>
        </p:nvSpPr>
        <p:spPr>
          <a:xfrm>
            <a:off x="743098" y="479940"/>
            <a:ext cx="16613099" cy="4440531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INTRODUCING </a:t>
            </a:r>
            <a:endParaRPr b="1" i="0" sz="9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b="1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ARKETING </a:t>
            </a:r>
            <a:r>
              <a:rPr b="1" i="0" lang="en-US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DVISOR FOR E</a:t>
            </a:r>
            <a:r>
              <a:rPr b="1" i="0" lang="en-US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1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PONENTIAL </a:t>
            </a:r>
            <a:r>
              <a:rPr b="1" i="0" lang="en-US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b="1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ROWTH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THE NEW SOFTWARE TO DRIVE REVENUE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2" name="Google Shape;75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18400" y="8839201"/>
            <a:ext cx="4910666" cy="4910666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67"/>
          <p:cNvSpPr/>
          <p:nvPr/>
        </p:nvSpPr>
        <p:spPr>
          <a:xfrm>
            <a:off x="12192000" y="4992582"/>
            <a:ext cx="11785600" cy="39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“I’ll take your sales and marketing data, marry it with industry-specific benchmark data and align it with your stated business goals.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600"/>
              <a:buFont typeface="Arial"/>
              <a:buNone/>
            </a:pPr>
            <a:r>
              <a:t/>
            </a:r>
            <a:endParaRPr b="0" i="1" sz="3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Then I’ll give you prescriptive program recommendations that are based on thousands of experiences using a variety of sales and marketing tactics to drive revenue.</a:t>
            </a:r>
            <a:endParaRPr/>
          </a:p>
        </p:txBody>
      </p:sp>
      <p:sp>
        <p:nvSpPr>
          <p:cNvPr id="754" name="Google Shape;754;p67"/>
          <p:cNvSpPr/>
          <p:nvPr/>
        </p:nvSpPr>
        <p:spPr>
          <a:xfrm>
            <a:off x="12192000" y="9288221"/>
            <a:ext cx="8568267" cy="279392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I’ll help you figure out what to do, when to do it and how to prioritize all of the marketing, sales and service tactics to drive revenue growth.”</a:t>
            </a:r>
            <a:endParaRPr b="0" i="0" sz="3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5" name="Google Shape;755;p67"/>
          <p:cNvPicPr preferRelativeResize="0"/>
          <p:nvPr/>
        </p:nvPicPr>
        <p:blipFill rotWithShape="1">
          <a:blip r:embed="rId4">
            <a:alphaModFix/>
          </a:blip>
          <a:srcRect b="33492" l="19790" r="21535" t="31165"/>
          <a:stretch/>
        </p:blipFill>
        <p:spPr>
          <a:xfrm>
            <a:off x="10757345" y="103079"/>
            <a:ext cx="7922543" cy="268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080" y="4654035"/>
            <a:ext cx="11430000" cy="858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8"/>
          <p:cNvSpPr txBox="1"/>
          <p:nvPr>
            <p:ph idx="12" type="sldNum"/>
          </p:nvPr>
        </p:nvSpPr>
        <p:spPr>
          <a:xfrm>
            <a:off x="5610840" y="3203119"/>
            <a:ext cx="516480" cy="540153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54175" spcFirstLastPara="1" rIns="54175" wrap="square" tIns="541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 Light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b="0" i="0" sz="2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62" name="Google Shape;762;p68"/>
          <p:cNvSpPr/>
          <p:nvPr/>
        </p:nvSpPr>
        <p:spPr>
          <a:xfrm>
            <a:off x="11724927" y="5950552"/>
            <a:ext cx="12674835" cy="7815256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chemeClr val="accent4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3" name="Google Shape;763;p68"/>
          <p:cNvGrpSpPr/>
          <p:nvPr/>
        </p:nvGrpSpPr>
        <p:grpSpPr>
          <a:xfrm>
            <a:off x="1685207" y="1299619"/>
            <a:ext cx="17941736" cy="10324195"/>
            <a:chOff x="0" y="-3780655"/>
            <a:chExt cx="17941734" cy="10324192"/>
          </a:xfrm>
        </p:grpSpPr>
        <p:sp>
          <p:nvSpPr>
            <p:cNvPr id="764" name="Google Shape;764;p68"/>
            <p:cNvSpPr/>
            <p:nvPr/>
          </p:nvSpPr>
          <p:spPr>
            <a:xfrm>
              <a:off x="0" y="-3780655"/>
              <a:ext cx="17941734" cy="10519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2660"/>
                </a:buClr>
                <a:buSzPts val="7200"/>
                <a:buFont typeface="Arial"/>
                <a:buNone/>
              </a:pPr>
              <a:r>
                <a:rPr b="1" i="0" lang="en-US" sz="7200" u="none" cap="none" strike="noStrike">
                  <a:solidFill>
                    <a:srgbClr val="3B2660"/>
                  </a:solidFill>
                  <a:latin typeface="Arial"/>
                  <a:ea typeface="Arial"/>
                  <a:cs typeface="Arial"/>
                  <a:sym typeface="Arial"/>
                </a:rPr>
                <a:t>SMASH THE FUNNEL – THE BOOK</a:t>
              </a:r>
              <a:endParaRPr b="1" i="0" sz="72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68"/>
            <p:cNvSpPr/>
            <p:nvPr/>
          </p:nvSpPr>
          <p:spPr>
            <a:xfrm>
              <a:off x="0" y="3496367"/>
              <a:ext cx="7780962" cy="439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795AE"/>
                </a:buClr>
                <a:buSzPts val="2500"/>
                <a:buFont typeface="Arial"/>
                <a:buNone/>
              </a:pPr>
              <a:r>
                <a:rPr b="1" i="1" lang="en-US" sz="25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rPr>
                <a:t>Smash The Funnel</a:t>
              </a:r>
              <a:endParaRPr b="1" i="1" sz="25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68"/>
            <p:cNvSpPr/>
            <p:nvPr/>
          </p:nvSpPr>
          <p:spPr>
            <a:xfrm>
              <a:off x="0" y="2916980"/>
              <a:ext cx="7313111" cy="6087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rgbClr val="EB2155"/>
                  </a:solidFill>
                  <a:latin typeface="Arial"/>
                  <a:ea typeface="Arial"/>
                  <a:cs typeface="Arial"/>
                  <a:sym typeface="Arial"/>
                </a:rPr>
                <a:t>FREE COPY OF OUR NEW BOOK</a:t>
              </a:r>
              <a:endParaRPr b="1" i="0" sz="36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7" name="Google Shape;767;p68"/>
            <p:cNvGrpSpPr/>
            <p:nvPr/>
          </p:nvGrpSpPr>
          <p:grpSpPr>
            <a:xfrm>
              <a:off x="0" y="4601578"/>
              <a:ext cx="6889793" cy="229568"/>
              <a:chOff x="0" y="0"/>
              <a:chExt cx="6889792" cy="229567"/>
            </a:xfrm>
          </p:grpSpPr>
          <p:sp>
            <p:nvSpPr>
              <p:cNvPr id="768" name="Google Shape;768;p68"/>
              <p:cNvSpPr/>
              <p:nvPr/>
            </p:nvSpPr>
            <p:spPr>
              <a:xfrm>
                <a:off x="0" y="66973"/>
                <a:ext cx="6748512" cy="89735"/>
              </a:xfrm>
              <a:prstGeom prst="rect">
                <a:avLst/>
              </a:prstGeom>
              <a:solidFill>
                <a:srgbClr val="3B2660"/>
              </a:solidFill>
              <a:ln>
                <a:noFill/>
              </a:ln>
            </p:spPr>
            <p:txBody>
              <a:bodyPr anchorCtr="0" anchor="ctr" bIns="27075" lIns="27075" spcFirstLastPara="1" rIns="27075" wrap="square" tIns="270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B2660"/>
                  </a:buClr>
                  <a:buSzPts val="2200"/>
                  <a:buFont typeface="Helvetica Neue"/>
                  <a:buNone/>
                </a:pPr>
                <a:r>
                  <a:t/>
                </a:r>
                <a:endParaRPr b="0" i="0" sz="22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68"/>
              <p:cNvSpPr/>
              <p:nvPr/>
            </p:nvSpPr>
            <p:spPr>
              <a:xfrm>
                <a:off x="6657564" y="0"/>
                <a:ext cx="232228" cy="229567"/>
              </a:xfrm>
              <a:prstGeom prst="ellipse">
                <a:avLst/>
              </a:prstGeom>
              <a:solidFill>
                <a:srgbClr val="FFFFFF"/>
              </a:solidFill>
              <a:ln cap="flat" cmpd="sng" w="12700">
                <a:solidFill>
                  <a:srgbClr val="3B26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27075" lIns="27075" spcFirstLastPara="1" rIns="27075" wrap="square" tIns="270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B2155"/>
                  </a:buClr>
                  <a:buSzPts val="2200"/>
                  <a:buFont typeface="Arial"/>
                  <a:buNone/>
                </a:pPr>
                <a:r>
                  <a:t/>
                </a:r>
                <a:endParaRPr b="0" i="0" sz="22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0" name="Google Shape;770;p68"/>
            <p:cNvSpPr/>
            <p:nvPr/>
          </p:nvSpPr>
          <p:spPr>
            <a:xfrm>
              <a:off x="0" y="6104101"/>
              <a:ext cx="7780962" cy="439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795AE"/>
                </a:buClr>
                <a:buSzPts val="2500"/>
                <a:buFont typeface="Arial"/>
                <a:buNone/>
              </a:pPr>
              <a:r>
                <a:rPr b="1" i="1" lang="en-US" sz="2500" u="none" cap="none" strike="noStrike">
                  <a:solidFill>
                    <a:srgbClr val="8795AE"/>
                  </a:solidFill>
                  <a:latin typeface="Arial"/>
                  <a:ea typeface="Arial"/>
                  <a:cs typeface="Arial"/>
                  <a:sym typeface="Arial"/>
                </a:rPr>
                <a:t>Get The Data Insights You Are Looking For!</a:t>
              </a:r>
              <a:endParaRPr b="1" i="1" sz="25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68"/>
            <p:cNvSpPr/>
            <p:nvPr/>
          </p:nvSpPr>
          <p:spPr>
            <a:xfrm>
              <a:off x="0" y="5524713"/>
              <a:ext cx="7133575" cy="6087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75" lIns="27075" spcFirstLastPara="1" rIns="27075" wrap="square" tIns="27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rgbClr val="EB2155"/>
                  </a:solidFill>
                  <a:latin typeface="Arial"/>
                  <a:ea typeface="Arial"/>
                  <a:cs typeface="Arial"/>
                  <a:sym typeface="Arial"/>
                </a:rPr>
                <a:t>FREE </a:t>
              </a:r>
              <a:r>
                <a:rPr b="1" lang="en-US" sz="3600">
                  <a:solidFill>
                    <a:srgbClr val="EB2155"/>
                  </a:solidFill>
                </a:rPr>
                <a:t>TRIAL </a:t>
              </a:r>
              <a:r>
                <a:rPr b="1" i="0" lang="en-US" sz="3600" u="none" cap="none" strike="noStrike">
                  <a:solidFill>
                    <a:srgbClr val="EB2155"/>
                  </a:solidFill>
                  <a:latin typeface="Arial"/>
                  <a:ea typeface="Arial"/>
                  <a:cs typeface="Arial"/>
                  <a:sym typeface="Arial"/>
                </a:rPr>
                <a:t>TO MAXG</a:t>
              </a:r>
              <a:endParaRPr b="1" i="0" sz="36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2" name="Google Shape;772;p68"/>
          <p:cNvSpPr/>
          <p:nvPr/>
        </p:nvSpPr>
        <p:spPr>
          <a:xfrm>
            <a:off x="1754480" y="12090243"/>
            <a:ext cx="6748514" cy="89735"/>
          </a:xfrm>
          <a:prstGeom prst="rect">
            <a:avLst/>
          </a:prstGeom>
          <a:solidFill>
            <a:srgbClr val="3B266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8"/>
          <p:cNvSpPr/>
          <p:nvPr/>
        </p:nvSpPr>
        <p:spPr>
          <a:xfrm>
            <a:off x="8412046" y="12023270"/>
            <a:ext cx="232228" cy="229568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3B26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device&#10;&#10;Description generated with high confidence" id="774" name="Google Shape;774;p68"/>
          <p:cNvPicPr preferRelativeResize="0"/>
          <p:nvPr/>
        </p:nvPicPr>
        <p:blipFill rotWithShape="1">
          <a:blip r:embed="rId3">
            <a:alphaModFix/>
          </a:blip>
          <a:srcRect b="9702" l="11105" r="24178" t="9284"/>
          <a:stretch/>
        </p:blipFill>
        <p:spPr>
          <a:xfrm>
            <a:off x="11006954" y="2651760"/>
            <a:ext cx="13411200" cy="11111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1"/>
          <p:cNvSpPr/>
          <p:nvPr/>
        </p:nvSpPr>
        <p:spPr>
          <a:xfrm>
            <a:off x="20008" y="-23850"/>
            <a:ext cx="24334494" cy="13739850"/>
          </a:xfrm>
          <a:prstGeom prst="rect">
            <a:avLst/>
          </a:prstGeom>
          <a:solidFill>
            <a:srgbClr val="BAB8CA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71"/>
          <p:cNvSpPr/>
          <p:nvPr/>
        </p:nvSpPr>
        <p:spPr>
          <a:xfrm>
            <a:off x="8937810" y="4195872"/>
            <a:ext cx="6498889" cy="310170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6600"/>
              <a:buFont typeface="Arial"/>
              <a:buNone/>
            </a:pPr>
            <a:r>
              <a:t/>
            </a:r>
            <a:endParaRPr b="1" i="0" sz="66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b="1" i="0" sz="66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"/>
          <p:cNvSpPr/>
          <p:nvPr/>
        </p:nvSpPr>
        <p:spPr>
          <a:xfrm>
            <a:off x="2388941" y="5042357"/>
            <a:ext cx="19078862" cy="73182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REMAIN STANDING IF YOU HIT YOUR REVENUE GOALS LAST YEAR</a:t>
            </a:r>
            <a:endParaRPr b="0" i="0" sz="44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7"/>
          <p:cNvSpPr/>
          <p:nvPr/>
        </p:nvSpPr>
        <p:spPr>
          <a:xfrm>
            <a:off x="1443278" y="5067671"/>
            <a:ext cx="477793" cy="387381"/>
          </a:xfrm>
          <a:custGeom>
            <a:rect b="b" l="l" r="r" t="t"/>
            <a:pathLst>
              <a:path extrusionOk="0" h="21600" w="2160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rgbClr val="3B266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7"/>
          <p:cNvSpPr/>
          <p:nvPr/>
        </p:nvSpPr>
        <p:spPr>
          <a:xfrm>
            <a:off x="2506133" y="1829337"/>
            <a:ext cx="19676534" cy="171670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HOW IS YOUR COMPANY DOING AT HITTING YOUR REVENUE GOALS?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7"/>
          <p:cNvSpPr/>
          <p:nvPr/>
        </p:nvSpPr>
        <p:spPr>
          <a:xfrm>
            <a:off x="2388941" y="6515561"/>
            <a:ext cx="19078862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REMAIN STANDING IF YOU HIT YOUR REVENUE GOALS DURING THE 1</a:t>
            </a:r>
            <a:r>
              <a:rPr b="0" baseline="3000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 QUARTER THIS YEAR</a:t>
            </a:r>
            <a:endParaRPr b="0" i="0" sz="44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7"/>
          <p:cNvSpPr/>
          <p:nvPr/>
        </p:nvSpPr>
        <p:spPr>
          <a:xfrm>
            <a:off x="1443278" y="6540875"/>
            <a:ext cx="477793" cy="387381"/>
          </a:xfrm>
          <a:custGeom>
            <a:rect b="b" l="l" r="r" t="t"/>
            <a:pathLst>
              <a:path extrusionOk="0" h="21600" w="2160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rgbClr val="3B266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2388941" y="8598364"/>
            <a:ext cx="19078862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REMAIN STANDING IF YOU HIT YOUR REVENUE GOALS DURING THE 2</a:t>
            </a:r>
            <a:r>
              <a:rPr b="0" baseline="3000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 QUARTER THIS YEAR</a:t>
            </a:r>
            <a:endParaRPr b="0" i="0" sz="44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1443278" y="8623678"/>
            <a:ext cx="477793" cy="387381"/>
          </a:xfrm>
          <a:custGeom>
            <a:rect b="b" l="l" r="r" t="t"/>
            <a:pathLst>
              <a:path extrusionOk="0" h="21600" w="2160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rgbClr val="3B266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72"/>
          <p:cNvSpPr/>
          <p:nvPr/>
        </p:nvSpPr>
        <p:spPr>
          <a:xfrm>
            <a:off x="11775094" y="5512956"/>
            <a:ext cx="9565332" cy="123965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7700"/>
              <a:buFont typeface="Arial"/>
              <a:buNone/>
            </a:pPr>
            <a:r>
              <a:rPr b="1" i="0" lang="en-US" sz="77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MIKE LIEBERMAN</a:t>
            </a:r>
            <a:endParaRPr b="1" i="0" sz="7700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72"/>
          <p:cNvSpPr/>
          <p:nvPr/>
        </p:nvSpPr>
        <p:spPr>
          <a:xfrm>
            <a:off x="49505" y="-11925"/>
            <a:ext cx="9771827" cy="13739850"/>
          </a:xfrm>
          <a:prstGeom prst="rect">
            <a:avLst/>
          </a:prstGeom>
          <a:solidFill>
            <a:srgbClr val="BAB8CA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72"/>
          <p:cNvSpPr/>
          <p:nvPr/>
        </p:nvSpPr>
        <p:spPr>
          <a:xfrm>
            <a:off x="11775093" y="6722070"/>
            <a:ext cx="6734143" cy="424047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1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CEO And Chief Revenue Scientist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B2D6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15B2D6"/>
                </a:solidFill>
                <a:latin typeface="Arial"/>
                <a:ea typeface="Arial"/>
                <a:cs typeface="Arial"/>
                <a:sym typeface="Arial"/>
              </a:rPr>
              <a:t>Square 2 Marketing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555 East North Lane, #5050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Conshohocken, PA 19428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mike@square2marketing.com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rPr>
              <a:t>www.square2marketing.com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72"/>
          <p:cNvSpPr/>
          <p:nvPr/>
        </p:nvSpPr>
        <p:spPr>
          <a:xfrm>
            <a:off x="11775100" y="1410875"/>
            <a:ext cx="11790000" cy="1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THANK</a:t>
            </a:r>
            <a:r>
              <a:rPr b="1" lang="en-US" sz="6600">
                <a:solidFill>
                  <a:srgbClr val="EB2155"/>
                </a:solidFill>
              </a:rPr>
              <a:t> You</a:t>
            </a:r>
            <a:r>
              <a:rPr b="1" i="0" lang="en-US" sz="66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1" i="0" sz="66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6600"/>
              <a:buFont typeface="Arial"/>
              <a:buNone/>
            </a:pPr>
            <a:r>
              <a:t/>
            </a:r>
            <a:endParaRPr b="1" sz="6600">
              <a:solidFill>
                <a:srgbClr val="EB2155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6600"/>
              <a:buFont typeface="Arial"/>
              <a:buNone/>
            </a:pPr>
            <a:r>
              <a:rPr b="1" lang="en-US" sz="6600">
                <a:solidFill>
                  <a:srgbClr val="EB2155"/>
                </a:solidFill>
              </a:rPr>
              <a:t>Let’s SMASH YOUR FUNNEL</a:t>
            </a:r>
            <a:r>
              <a:rPr b="1" i="0" lang="en-US" sz="66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66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9" name="Google Shape;789;p72"/>
          <p:cNvGrpSpPr/>
          <p:nvPr/>
        </p:nvGrpSpPr>
        <p:grpSpPr>
          <a:xfrm>
            <a:off x="3678449" y="11358206"/>
            <a:ext cx="2378475" cy="613369"/>
            <a:chOff x="3795311" y="11358206"/>
            <a:chExt cx="2378475" cy="613369"/>
          </a:xfrm>
        </p:grpSpPr>
        <p:sp>
          <p:nvSpPr>
            <p:cNvPr id="790" name="Google Shape;790;p72"/>
            <p:cNvSpPr/>
            <p:nvPr/>
          </p:nvSpPr>
          <p:spPr>
            <a:xfrm>
              <a:off x="3795311" y="11358206"/>
              <a:ext cx="613368" cy="613369"/>
            </a:xfrm>
            <a:custGeom>
              <a:rect b="b" l="l" r="r" t="t"/>
              <a:pathLst>
                <a:path extrusionOk="0" h="21600" w="2160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5929" y="7018"/>
                  </a:moveTo>
                  <a:cubicBezTo>
                    <a:pt x="15539" y="7246"/>
                    <a:pt x="15108" y="7411"/>
                    <a:pt x="14650" y="7500"/>
                  </a:cubicBezTo>
                  <a:cubicBezTo>
                    <a:pt x="14282" y="7114"/>
                    <a:pt x="13759" y="6874"/>
                    <a:pt x="13179" y="6874"/>
                  </a:cubicBezTo>
                  <a:cubicBezTo>
                    <a:pt x="12067" y="6874"/>
                    <a:pt x="11165" y="7762"/>
                    <a:pt x="11165" y="8856"/>
                  </a:cubicBezTo>
                  <a:cubicBezTo>
                    <a:pt x="11165" y="9011"/>
                    <a:pt x="11183" y="9162"/>
                    <a:pt x="11217" y="9308"/>
                  </a:cubicBezTo>
                  <a:cubicBezTo>
                    <a:pt x="9543" y="9225"/>
                    <a:pt x="8059" y="8436"/>
                    <a:pt x="7065" y="7236"/>
                  </a:cubicBezTo>
                  <a:cubicBezTo>
                    <a:pt x="6892" y="7530"/>
                    <a:pt x="6793" y="7869"/>
                    <a:pt x="6793" y="8233"/>
                  </a:cubicBezTo>
                  <a:cubicBezTo>
                    <a:pt x="6793" y="8921"/>
                    <a:pt x="7148" y="9528"/>
                    <a:pt x="7689" y="9883"/>
                  </a:cubicBezTo>
                  <a:cubicBezTo>
                    <a:pt x="7359" y="9873"/>
                    <a:pt x="7048" y="9784"/>
                    <a:pt x="6776" y="9635"/>
                  </a:cubicBezTo>
                  <a:cubicBezTo>
                    <a:pt x="6776" y="9644"/>
                    <a:pt x="6776" y="9651"/>
                    <a:pt x="6776" y="9660"/>
                  </a:cubicBezTo>
                  <a:cubicBezTo>
                    <a:pt x="6776" y="10621"/>
                    <a:pt x="7471" y="11422"/>
                    <a:pt x="8392" y="11604"/>
                  </a:cubicBezTo>
                  <a:cubicBezTo>
                    <a:pt x="8223" y="11650"/>
                    <a:pt x="8045" y="11673"/>
                    <a:pt x="7861" y="11673"/>
                  </a:cubicBezTo>
                  <a:cubicBezTo>
                    <a:pt x="7732" y="11673"/>
                    <a:pt x="7605" y="11661"/>
                    <a:pt x="7483" y="11638"/>
                  </a:cubicBezTo>
                  <a:cubicBezTo>
                    <a:pt x="7739" y="12426"/>
                    <a:pt x="8483" y="12999"/>
                    <a:pt x="9364" y="13015"/>
                  </a:cubicBezTo>
                  <a:cubicBezTo>
                    <a:pt x="8674" y="13547"/>
                    <a:pt x="7806" y="13863"/>
                    <a:pt x="6862" y="13863"/>
                  </a:cubicBezTo>
                  <a:cubicBezTo>
                    <a:pt x="6699" y="13863"/>
                    <a:pt x="6540" y="13855"/>
                    <a:pt x="6382" y="13837"/>
                  </a:cubicBezTo>
                  <a:cubicBezTo>
                    <a:pt x="7274" y="14398"/>
                    <a:pt x="8332" y="14727"/>
                    <a:pt x="9470" y="14727"/>
                  </a:cubicBezTo>
                  <a:cubicBezTo>
                    <a:pt x="13175" y="14727"/>
                    <a:pt x="15201" y="11706"/>
                    <a:pt x="15201" y="9086"/>
                  </a:cubicBezTo>
                  <a:cubicBezTo>
                    <a:pt x="15201" y="9000"/>
                    <a:pt x="15199" y="8915"/>
                    <a:pt x="15195" y="8830"/>
                  </a:cubicBezTo>
                  <a:cubicBezTo>
                    <a:pt x="15588" y="8550"/>
                    <a:pt x="15930" y="8201"/>
                    <a:pt x="16200" y="7804"/>
                  </a:cubicBezTo>
                  <a:cubicBezTo>
                    <a:pt x="15839" y="7961"/>
                    <a:pt x="15451" y="8067"/>
                    <a:pt x="15043" y="8115"/>
                  </a:cubicBezTo>
                  <a:cubicBezTo>
                    <a:pt x="15459" y="7870"/>
                    <a:pt x="15778" y="7482"/>
                    <a:pt x="15929" y="7018"/>
                  </a:cubicBezTo>
                </a:path>
              </a:pathLst>
            </a:custGeom>
            <a:solidFill>
              <a:srgbClr val="3B2660"/>
            </a:solidFill>
            <a:ln>
              <a:noFill/>
            </a:ln>
          </p:spPr>
          <p:txBody>
            <a:bodyPr anchorCtr="0" anchor="ctr" bIns="27075" lIns="27075" spcFirstLastPara="1" rIns="27075" wrap="square" tIns="27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72"/>
            <p:cNvSpPr/>
            <p:nvPr/>
          </p:nvSpPr>
          <p:spPr>
            <a:xfrm>
              <a:off x="4677862" y="11358206"/>
              <a:ext cx="613368" cy="613369"/>
            </a:xfrm>
            <a:custGeom>
              <a:rect b="b" l="l" r="r" t="t"/>
              <a:pathLst>
                <a:path extrusionOk="0" h="21600" w="21600">
                  <a:moveTo>
                    <a:pt x="11776" y="8468"/>
                  </a:moveTo>
                  <a:cubicBezTo>
                    <a:pt x="11776" y="8071"/>
                    <a:pt x="11817" y="7858"/>
                    <a:pt x="12428" y="7858"/>
                  </a:cubicBezTo>
                  <a:lnTo>
                    <a:pt x="13244" y="7858"/>
                  </a:lnTo>
                  <a:lnTo>
                    <a:pt x="13244" y="6381"/>
                  </a:lnTo>
                  <a:lnTo>
                    <a:pt x="11938" y="6381"/>
                  </a:lnTo>
                  <a:cubicBezTo>
                    <a:pt x="10369" y="6381"/>
                    <a:pt x="9816" y="7120"/>
                    <a:pt x="9816" y="8363"/>
                  </a:cubicBezTo>
                  <a:lnTo>
                    <a:pt x="9816" y="9322"/>
                  </a:lnTo>
                  <a:lnTo>
                    <a:pt x="8837" y="9322"/>
                  </a:lnTo>
                  <a:lnTo>
                    <a:pt x="8837" y="10800"/>
                  </a:lnTo>
                  <a:lnTo>
                    <a:pt x="9816" y="10800"/>
                  </a:lnTo>
                  <a:lnTo>
                    <a:pt x="9816" y="15219"/>
                  </a:lnTo>
                  <a:lnTo>
                    <a:pt x="11774" y="15219"/>
                  </a:lnTo>
                  <a:lnTo>
                    <a:pt x="11774" y="10800"/>
                  </a:lnTo>
                  <a:lnTo>
                    <a:pt x="13081" y="10800"/>
                  </a:lnTo>
                  <a:lnTo>
                    <a:pt x="13254" y="9322"/>
                  </a:lnTo>
                  <a:lnTo>
                    <a:pt x="11774" y="9322"/>
                  </a:lnTo>
                  <a:cubicBezTo>
                    <a:pt x="11774" y="9322"/>
                    <a:pt x="11776" y="8468"/>
                    <a:pt x="11776" y="8468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solidFill>
              <a:srgbClr val="3B2660"/>
            </a:solidFill>
            <a:ln>
              <a:noFill/>
            </a:ln>
          </p:spPr>
          <p:txBody>
            <a:bodyPr anchorCtr="0" anchor="ctr" bIns="27075" lIns="27075" spcFirstLastPara="1" rIns="27075" wrap="square" tIns="27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72"/>
            <p:cNvSpPr/>
            <p:nvPr/>
          </p:nvSpPr>
          <p:spPr>
            <a:xfrm>
              <a:off x="5560417" y="11358206"/>
              <a:ext cx="613369" cy="613369"/>
            </a:xfrm>
            <a:custGeom>
              <a:rect b="b" l="l" r="r" t="t"/>
              <a:pathLst>
                <a:path extrusionOk="0" h="21600" w="2160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3430" y="9320"/>
                  </a:moveTo>
                  <a:cubicBezTo>
                    <a:pt x="11975" y="9320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0"/>
                    <a:pt x="13430" y="9320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0"/>
                  </a:lnTo>
                  <a:lnTo>
                    <a:pt x="6873" y="9320"/>
                  </a:lnTo>
                  <a:cubicBezTo>
                    <a:pt x="6873" y="9320"/>
                    <a:pt x="6873" y="14727"/>
                    <a:pt x="6873" y="14727"/>
                  </a:cubicBezTo>
                  <a:close/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solidFill>
              <a:srgbClr val="3B2660"/>
            </a:solidFill>
            <a:ln>
              <a:noFill/>
            </a:ln>
          </p:spPr>
          <p:txBody>
            <a:bodyPr anchorCtr="0" anchor="ctr" bIns="27075" lIns="27075" spcFirstLastPara="1" rIns="27075" wrap="square" tIns="270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2155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8795A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person smiling for the camera&#10;&#10;Description generated with very high confidence" id="793" name="Google Shape;79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0133" y="761622"/>
            <a:ext cx="6706100" cy="832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73"/>
          <p:cNvSpPr/>
          <p:nvPr/>
        </p:nvSpPr>
        <p:spPr>
          <a:xfrm>
            <a:off x="936702" y="825189"/>
            <a:ext cx="22525465" cy="120656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73"/>
          <p:cNvSpPr/>
          <p:nvPr/>
        </p:nvSpPr>
        <p:spPr>
          <a:xfrm>
            <a:off x="7502037" y="4953205"/>
            <a:ext cx="9370436" cy="380958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200"/>
              <a:buFont typeface="Arial"/>
              <a:buNone/>
            </a:pPr>
            <a:r>
              <a:rPr b="1" i="0" lang="en-US" sz="1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 MINUTE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200"/>
              <a:buFont typeface="Arial"/>
              <a:buNone/>
            </a:pPr>
            <a:r>
              <a:rPr b="1" i="0" lang="en-US" sz="1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BREAK</a:t>
            </a:r>
            <a:endParaRPr b="1" i="0" sz="12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74"/>
          <p:cNvPicPr preferRelativeResize="0"/>
          <p:nvPr/>
        </p:nvPicPr>
        <p:blipFill rotWithShape="1">
          <a:blip r:embed="rId4">
            <a:alphaModFix/>
          </a:blip>
          <a:srcRect b="39201" l="43642" r="18161" t="15090"/>
          <a:stretch/>
        </p:blipFill>
        <p:spPr>
          <a:xfrm>
            <a:off x="821397" y="6122979"/>
            <a:ext cx="5636807" cy="6773342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74"/>
          <p:cNvSpPr/>
          <p:nvPr/>
        </p:nvSpPr>
        <p:spPr>
          <a:xfrm>
            <a:off x="4867333" y="3447179"/>
            <a:ext cx="14877934" cy="326790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SMASH THE FUNNEL: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CREATING YOUR 2020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MARKETING STRATEGY</a:t>
            </a:r>
            <a:endParaRPr b="1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74"/>
          <p:cNvSpPr/>
          <p:nvPr/>
        </p:nvSpPr>
        <p:spPr>
          <a:xfrm>
            <a:off x="5655733" y="8478531"/>
            <a:ext cx="12937067" cy="204660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ERIC KEILES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CHIEF MARKETING OFFICER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SQUARE 2 MARKETING</a:t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75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75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 Shot 2012-06-21 at 7.49.32 AM.png" id="814" name="Google Shape;81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7572" y="1426690"/>
            <a:ext cx="16189712" cy="1086262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6"/>
          <p:cNvSpPr/>
          <p:nvPr/>
        </p:nvSpPr>
        <p:spPr>
          <a:xfrm>
            <a:off x="20008" y="-23850"/>
            <a:ext cx="24334494" cy="13739850"/>
          </a:xfrm>
          <a:prstGeom prst="rect">
            <a:avLst/>
          </a:prstGeom>
          <a:solidFill>
            <a:srgbClr val="BAB8CA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76"/>
          <p:cNvSpPr txBox="1"/>
          <p:nvPr/>
        </p:nvSpPr>
        <p:spPr>
          <a:xfrm>
            <a:off x="2443838" y="2129373"/>
            <a:ext cx="19496322" cy="697968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Arial"/>
              <a:buNone/>
            </a:pPr>
            <a:r>
              <a:rPr b="1" i="1" lang="en-US" sz="1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"IF YOU HAVE NOTHING INTERESTING TO SAY ABOUT YOUR BUSINESS, DO NOT SPEND ANY MONEY ON MARKETING.”</a:t>
            </a:r>
            <a:endParaRPr/>
          </a:p>
        </p:txBody>
      </p:sp>
      <p:sp>
        <p:nvSpPr>
          <p:cNvPr id="821" name="Google Shape;821;p76"/>
          <p:cNvSpPr txBox="1"/>
          <p:nvPr/>
        </p:nvSpPr>
        <p:spPr>
          <a:xfrm>
            <a:off x="6740068" y="9703639"/>
            <a:ext cx="10903863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ME</a:t>
            </a:r>
            <a:endParaRPr b="1" i="0" sz="88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77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77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77"/>
          <p:cNvSpPr/>
          <p:nvPr/>
        </p:nvSpPr>
        <p:spPr>
          <a:xfrm>
            <a:off x="2854712" y="4195872"/>
            <a:ext cx="18734048" cy="517919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100"/>
              <a:buFont typeface="Arial"/>
              <a:buNone/>
            </a:pPr>
            <a:r>
              <a:rPr b="1" i="0" lang="en-US" sz="1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SEVEN STEPS TO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100"/>
              <a:buFont typeface="Arial"/>
              <a:buNone/>
            </a:pPr>
            <a:r>
              <a:rPr b="1" i="0" lang="en-US" sz="1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CREATING YOUR 2020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100"/>
              <a:buFont typeface="Arial"/>
              <a:buNone/>
            </a:pPr>
            <a:r>
              <a:rPr b="1" i="0" lang="en-US" sz="1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MARKETING STRATEGY</a:t>
            </a:r>
            <a:endParaRPr b="1" i="0" sz="11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78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78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5" name="Google Shape;83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2114" y="2071457"/>
            <a:ext cx="16099771" cy="992726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79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79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79"/>
          <p:cNvSpPr/>
          <p:nvPr/>
        </p:nvSpPr>
        <p:spPr>
          <a:xfrm>
            <a:off x="2854712" y="2813124"/>
            <a:ext cx="18734048" cy="176287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100"/>
              <a:buFont typeface="Arial"/>
              <a:buNone/>
            </a:pPr>
            <a:r>
              <a:rPr b="1" i="0" lang="en-US" sz="1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IMPROVEMENT #1</a:t>
            </a:r>
            <a:endParaRPr b="1" i="0" sz="11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79"/>
          <p:cNvSpPr/>
          <p:nvPr/>
        </p:nvSpPr>
        <p:spPr>
          <a:xfrm>
            <a:off x="2854712" y="7074638"/>
            <a:ext cx="18734048" cy="411736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WRITE DOWN THREE (3)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WAYS YOUR COMPANY IS REMARKABLE</a:t>
            </a:r>
            <a:endParaRPr b="1" i="0" sz="8800" u="none" cap="none" strike="noStrike">
              <a:solidFill>
                <a:srgbClr val="4A45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80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80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80"/>
          <p:cNvSpPr/>
          <p:nvPr/>
        </p:nvSpPr>
        <p:spPr>
          <a:xfrm>
            <a:off x="2854712" y="2813124"/>
            <a:ext cx="18734048" cy="176287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100"/>
              <a:buFont typeface="Arial"/>
              <a:buNone/>
            </a:pPr>
            <a:r>
              <a:rPr b="1" i="0" lang="en-US" sz="1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IMPROVEMENT #2</a:t>
            </a:r>
            <a:endParaRPr b="1" i="0" sz="11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80"/>
          <p:cNvSpPr/>
          <p:nvPr/>
        </p:nvSpPr>
        <p:spPr>
          <a:xfrm>
            <a:off x="2854712" y="7074638"/>
            <a:ext cx="18734048" cy="276314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PERSONA: WHO ARE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YOU TARGETING?</a:t>
            </a:r>
            <a:endParaRPr b="1" i="0" sz="8800" u="none" cap="none" strike="noStrike">
              <a:solidFill>
                <a:srgbClr val="4A45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2" name="Google Shape;852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74" y="9837787"/>
            <a:ext cx="5398275" cy="374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81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81"/>
          <p:cNvSpPr/>
          <p:nvPr/>
        </p:nvSpPr>
        <p:spPr>
          <a:xfrm>
            <a:off x="-559104" y="289907"/>
            <a:ext cx="25546812" cy="39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AB8CA"/>
              </a:buClr>
              <a:buSzPts val="28400"/>
              <a:buFont typeface="Arial"/>
              <a:buNone/>
            </a:pPr>
            <a:r>
              <a:rPr b="1" i="0" lang="en-US" sz="28400" u="none" cap="none" strike="noStrike">
                <a:solidFill>
                  <a:srgbClr val="BAB8CA"/>
                </a:solidFill>
                <a:latin typeface="Arial"/>
                <a:ea typeface="Arial"/>
                <a:cs typeface="Arial"/>
                <a:sym typeface="Arial"/>
              </a:rPr>
              <a:t>PERSONA</a:t>
            </a:r>
            <a:endParaRPr b="1" i="0" sz="28400" u="none" cap="none" strike="noStrike">
              <a:solidFill>
                <a:srgbClr val="BAB8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81"/>
          <p:cNvSpPr/>
          <p:nvPr/>
        </p:nvSpPr>
        <p:spPr>
          <a:xfrm>
            <a:off x="3603372" y="4456159"/>
            <a:ext cx="10953583" cy="785204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DEMOGRAPHIC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Are They?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Their Titles?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PSYCHOGRAPHIC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Do They Think?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Are They Located?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Their Pains?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Do They Go For Content?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They Want To Receive Information?</a:t>
            </a:r>
            <a:endParaRPr/>
          </a:p>
        </p:txBody>
      </p:sp>
      <p:sp>
        <p:nvSpPr>
          <p:cNvPr id="860" name="Google Shape;860;p81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81"/>
          <p:cNvSpPr/>
          <p:nvPr/>
        </p:nvSpPr>
        <p:spPr>
          <a:xfrm>
            <a:off x="13854183" y="11355616"/>
            <a:ext cx="7768324" cy="8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JASON, CIO</a:t>
            </a:r>
            <a:endParaRPr b="0" i="0" sz="2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 Shot 2015-01-10 at 4.16.04 PM.png" id="862" name="Google Shape;862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18663" y="4540921"/>
            <a:ext cx="7635803" cy="653894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"/>
          <p:cNvSpPr/>
          <p:nvPr/>
        </p:nvSpPr>
        <p:spPr>
          <a:xfrm>
            <a:off x="2388941" y="5042357"/>
            <a:ext cx="19078862" cy="73182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REMAIN STANDING IF YOU HIT YOUR REVENUE GOALS LAST YEAR</a:t>
            </a:r>
            <a:endParaRPr b="0" i="0" sz="44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8"/>
          <p:cNvSpPr/>
          <p:nvPr/>
        </p:nvSpPr>
        <p:spPr>
          <a:xfrm>
            <a:off x="1443278" y="5067671"/>
            <a:ext cx="477793" cy="387381"/>
          </a:xfrm>
          <a:custGeom>
            <a:rect b="b" l="l" r="r" t="t"/>
            <a:pathLst>
              <a:path extrusionOk="0" h="21600" w="2160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rgbClr val="3B266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8"/>
          <p:cNvSpPr/>
          <p:nvPr/>
        </p:nvSpPr>
        <p:spPr>
          <a:xfrm>
            <a:off x="2506133" y="1829337"/>
            <a:ext cx="19676534" cy="171670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HOW IS YOUR COMPANY DOING AT HITTING YOUR REVENUE GOALS?</a:t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8"/>
          <p:cNvSpPr/>
          <p:nvPr/>
        </p:nvSpPr>
        <p:spPr>
          <a:xfrm>
            <a:off x="2388941" y="6515561"/>
            <a:ext cx="19078862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REMAIN STANDING IF YOU HIT YOUR REVENUE GOALS DURING THE 1</a:t>
            </a:r>
            <a:r>
              <a:rPr b="0" baseline="3000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 QUARTER THIS YEAR</a:t>
            </a:r>
            <a:endParaRPr b="0" i="0" sz="44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8"/>
          <p:cNvSpPr/>
          <p:nvPr/>
        </p:nvSpPr>
        <p:spPr>
          <a:xfrm>
            <a:off x="1443278" y="6540875"/>
            <a:ext cx="477793" cy="387381"/>
          </a:xfrm>
          <a:custGeom>
            <a:rect b="b" l="l" r="r" t="t"/>
            <a:pathLst>
              <a:path extrusionOk="0" h="21600" w="2160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rgbClr val="3B266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2388941" y="8598364"/>
            <a:ext cx="19078862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REMAIN STANDING IF YOU HIT YOUR REVENUE GOALS DURING THE 2</a:t>
            </a:r>
            <a:r>
              <a:rPr b="0" baseline="3000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 QUARTER THIS YEAR</a:t>
            </a:r>
            <a:endParaRPr b="0" i="0" sz="44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8"/>
          <p:cNvSpPr/>
          <p:nvPr/>
        </p:nvSpPr>
        <p:spPr>
          <a:xfrm>
            <a:off x="1443278" y="8623678"/>
            <a:ext cx="477793" cy="387381"/>
          </a:xfrm>
          <a:custGeom>
            <a:rect b="b" l="l" r="r" t="t"/>
            <a:pathLst>
              <a:path extrusionOk="0" h="21600" w="2160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rgbClr val="3B266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8"/>
          <p:cNvSpPr/>
          <p:nvPr/>
        </p:nvSpPr>
        <p:spPr>
          <a:xfrm>
            <a:off x="2388941" y="10748900"/>
            <a:ext cx="19078862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REMAIN STANDING IF YOU'RE GOING TO HIT YOUR REVENUE GOALS DURING THE 3</a:t>
            </a:r>
            <a:r>
              <a:rPr b="0" baseline="3000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b="0" i="0" lang="en-US" sz="4400" u="none" cap="none" strike="noStrike">
                <a:solidFill>
                  <a:srgbClr val="EB2155"/>
                </a:solidFill>
                <a:latin typeface="Arial"/>
                <a:ea typeface="Arial"/>
                <a:cs typeface="Arial"/>
                <a:sym typeface="Arial"/>
              </a:rPr>
              <a:t> QUARTER THIS YEAR</a:t>
            </a:r>
            <a:endParaRPr b="0" i="0" sz="4400" u="none" cap="none" strike="noStrike">
              <a:solidFill>
                <a:srgbClr val="EB21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8"/>
          <p:cNvSpPr/>
          <p:nvPr/>
        </p:nvSpPr>
        <p:spPr>
          <a:xfrm>
            <a:off x="1443278" y="10774214"/>
            <a:ext cx="477793" cy="387381"/>
          </a:xfrm>
          <a:custGeom>
            <a:rect b="b" l="l" r="r" t="t"/>
            <a:pathLst>
              <a:path extrusionOk="0" h="21600" w="2160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rgbClr val="3B266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82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82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ilever.jpg" id="869" name="Google Shape;869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44844"/>
            <a:ext cx="2862622" cy="22413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3-10-07 at 6.27.28 AM.png" id="870" name="Google Shape;870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2286" y="780585"/>
            <a:ext cx="19292189" cy="10664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3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83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83"/>
          <p:cNvSpPr/>
          <p:nvPr/>
        </p:nvSpPr>
        <p:spPr>
          <a:xfrm>
            <a:off x="2854712" y="2813124"/>
            <a:ext cx="18734048" cy="176287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100"/>
              <a:buFont typeface="Arial"/>
              <a:buNone/>
            </a:pPr>
            <a:r>
              <a:rPr b="1" i="0" lang="en-US" sz="1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IMPROVEMENT #2</a:t>
            </a:r>
            <a:endParaRPr b="1" i="0" sz="11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83"/>
          <p:cNvSpPr/>
          <p:nvPr/>
        </p:nvSpPr>
        <p:spPr>
          <a:xfrm>
            <a:off x="2854712" y="7074638"/>
            <a:ext cx="18734048" cy="276314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CREATE A DESCRIPTION OF YOUR FAVORITE CLIENT</a:t>
            </a:r>
            <a:endParaRPr b="1" i="0" sz="8800" u="none" cap="none" strike="noStrike">
              <a:solidFill>
                <a:srgbClr val="4A45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84"/>
          <p:cNvSpPr/>
          <p:nvPr/>
        </p:nvSpPr>
        <p:spPr>
          <a:xfrm>
            <a:off x="20008" y="-23850"/>
            <a:ext cx="24334494" cy="13739850"/>
          </a:xfrm>
          <a:prstGeom prst="rect">
            <a:avLst/>
          </a:prstGeom>
          <a:solidFill>
            <a:srgbClr val="BAB8CA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84"/>
          <p:cNvSpPr txBox="1"/>
          <p:nvPr/>
        </p:nvSpPr>
        <p:spPr>
          <a:xfrm>
            <a:off x="2443838" y="2129373"/>
            <a:ext cx="19496322" cy="559469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Arial"/>
              <a:buNone/>
            </a:pPr>
            <a:r>
              <a:rPr b="1" i="1" lang="en-US" sz="1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"NO PURCHASE IS EVER MADE UNLESS IT MAKES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Arial"/>
              <a:buNone/>
            </a:pPr>
            <a:r>
              <a:rPr b="1" i="1" lang="en-US" sz="1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 PAIN OR PROBLEM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Arial"/>
              <a:buNone/>
            </a:pPr>
            <a:r>
              <a:rPr b="1" i="1" lang="en-US" sz="1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GO AWAY.”</a:t>
            </a:r>
            <a:endParaRPr/>
          </a:p>
        </p:txBody>
      </p:sp>
      <p:sp>
        <p:nvSpPr>
          <p:cNvPr id="885" name="Google Shape;885;p84"/>
          <p:cNvSpPr txBox="1"/>
          <p:nvPr/>
        </p:nvSpPr>
        <p:spPr>
          <a:xfrm>
            <a:off x="6740068" y="9703639"/>
            <a:ext cx="10903863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ME</a:t>
            </a:r>
            <a:endParaRPr b="1" i="0" sz="88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85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85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85"/>
          <p:cNvSpPr/>
          <p:nvPr/>
        </p:nvSpPr>
        <p:spPr>
          <a:xfrm>
            <a:off x="2854712" y="2813124"/>
            <a:ext cx="18734048" cy="176287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100"/>
              <a:buFont typeface="Arial"/>
              <a:buNone/>
            </a:pPr>
            <a:r>
              <a:rPr b="1" i="0" lang="en-US" sz="1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IMPROVEMENT #3</a:t>
            </a:r>
            <a:endParaRPr b="1" i="0" sz="11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85"/>
          <p:cNvSpPr/>
          <p:nvPr/>
        </p:nvSpPr>
        <p:spPr>
          <a:xfrm>
            <a:off x="2854712" y="7074638"/>
            <a:ext cx="18734048" cy="411736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LIST THE 2-3 MOST COMMONLY HEARD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PAINS/PROBLEMS</a:t>
            </a:r>
            <a:endParaRPr b="1" i="0" sz="8800" u="none" cap="none" strike="noStrike">
              <a:solidFill>
                <a:srgbClr val="4A45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4" name="Google Shape;894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524" y="9964836"/>
            <a:ext cx="3378200" cy="32385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6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86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86"/>
          <p:cNvSpPr/>
          <p:nvPr/>
        </p:nvSpPr>
        <p:spPr>
          <a:xfrm>
            <a:off x="2854712" y="2813124"/>
            <a:ext cx="18734048" cy="176287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100"/>
              <a:buFont typeface="Arial"/>
              <a:buNone/>
            </a:pPr>
            <a:r>
              <a:rPr b="1" i="0" lang="en-US" sz="1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IMPROVEMENT #4</a:t>
            </a:r>
            <a:endParaRPr b="1" i="0" sz="11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86"/>
          <p:cNvSpPr/>
          <p:nvPr/>
        </p:nvSpPr>
        <p:spPr>
          <a:xfrm>
            <a:off x="2854712" y="7074638"/>
            <a:ext cx="18734048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EDGECRAFTING</a:t>
            </a:r>
            <a:endParaRPr b="1" i="0" sz="8800" u="none" cap="none" strike="noStrike">
              <a:solidFill>
                <a:srgbClr val="4A45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87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87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87"/>
          <p:cNvSpPr/>
          <p:nvPr/>
        </p:nvSpPr>
        <p:spPr>
          <a:xfrm>
            <a:off x="2854712" y="2813124"/>
            <a:ext cx="18734048" cy="176287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100"/>
              <a:buFont typeface="Arial"/>
              <a:buNone/>
            </a:pPr>
            <a:r>
              <a:rPr b="1" i="0" lang="en-US" sz="1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IMPROVEMENT #5</a:t>
            </a:r>
            <a:endParaRPr b="1" i="0" sz="11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87"/>
          <p:cNvSpPr/>
          <p:nvPr/>
        </p:nvSpPr>
        <p:spPr>
          <a:xfrm>
            <a:off x="2854712" y="7074638"/>
            <a:ext cx="18734048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HEADLINES</a:t>
            </a:r>
            <a:endParaRPr b="1" i="0" sz="8800" u="none" cap="none" strike="noStrike">
              <a:solidFill>
                <a:srgbClr val="4A45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88"/>
          <p:cNvSpPr/>
          <p:nvPr/>
        </p:nvSpPr>
        <p:spPr>
          <a:xfrm>
            <a:off x="20008" y="-23850"/>
            <a:ext cx="24334494" cy="13739850"/>
          </a:xfrm>
          <a:prstGeom prst="rect">
            <a:avLst/>
          </a:prstGeom>
          <a:solidFill>
            <a:srgbClr val="BAB8CA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&#10;Chase_env.gif                                                  00049E9DMacintosh HD                   BBF2527D:" id="916" name="Google Shape;916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0327" y="2280977"/>
            <a:ext cx="20425468" cy="844649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89"/>
          <p:cNvSpPr/>
          <p:nvPr/>
        </p:nvSpPr>
        <p:spPr>
          <a:xfrm>
            <a:off x="20008" y="-23850"/>
            <a:ext cx="24334494" cy="13739850"/>
          </a:xfrm>
          <a:prstGeom prst="rect">
            <a:avLst/>
          </a:prstGeom>
          <a:solidFill>
            <a:srgbClr val="BAB8CA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MO AD.pdf                                                    00049E9DMacintosh HD                   BBF2527D:" id="922" name="Google Shape;922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2626" y="89208"/>
            <a:ext cx="11227821" cy="13492656"/>
          </a:xfrm>
          <a:prstGeom prst="rect">
            <a:avLst/>
          </a:prstGeom>
          <a:noFill/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90"/>
          <p:cNvSpPr/>
          <p:nvPr/>
        </p:nvSpPr>
        <p:spPr>
          <a:xfrm>
            <a:off x="20008" y="-23850"/>
            <a:ext cx="24334494" cy="13739850"/>
          </a:xfrm>
          <a:prstGeom prst="rect">
            <a:avLst/>
          </a:prstGeom>
          <a:solidFill>
            <a:srgbClr val="BAB8CA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8" name="Google Shape;928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2474" y="735978"/>
            <a:ext cx="19046284" cy="12171039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91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91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91"/>
          <p:cNvSpPr/>
          <p:nvPr/>
        </p:nvSpPr>
        <p:spPr>
          <a:xfrm>
            <a:off x="2854712" y="2813124"/>
            <a:ext cx="18734048" cy="176287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100"/>
              <a:buFont typeface="Arial"/>
              <a:buNone/>
            </a:pPr>
            <a:r>
              <a:rPr b="1" i="0" lang="en-US" sz="1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IMPROVEMENT #5</a:t>
            </a:r>
            <a:endParaRPr b="1" i="0" sz="11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91"/>
          <p:cNvSpPr/>
          <p:nvPr/>
        </p:nvSpPr>
        <p:spPr>
          <a:xfrm>
            <a:off x="2854712" y="6047697"/>
            <a:ext cx="18734048" cy="68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CREATE AN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EMOTIONALLY-CONNECTING HEADLINE THAT ENCAPSULATES EVERYTHING YOU DO FOR CLIENTS</a:t>
            </a:r>
            <a:endParaRPr b="1" i="0" sz="8800" u="none" cap="none" strike="noStrike">
              <a:solidFill>
                <a:srgbClr val="4A45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"/>
          <p:cNvSpPr/>
          <p:nvPr/>
        </p:nvSpPr>
        <p:spPr>
          <a:xfrm>
            <a:off x="2065867" y="2315640"/>
            <a:ext cx="20116799" cy="470829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“THERE’S NO QUESTION THAT SELLERS NOT HITTING THEIR TARGETS IS A REAL PROBLEM TODAY. ONE RECENT STUDY FOUND THAT </a:t>
            </a:r>
            <a:r>
              <a:rPr b="1" i="1" lang="en-US" sz="96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45.4% </a:t>
            </a:r>
            <a:r>
              <a:rPr b="1" i="1" lang="en-US" sz="60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OF SALESPEOPLE MISS THEIR QUOTA.” </a:t>
            </a:r>
            <a:endParaRPr/>
          </a:p>
        </p:txBody>
      </p:sp>
      <p:pic>
        <p:nvPicPr>
          <p:cNvPr id="104" name="Google Shape;10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64981" y="9700403"/>
            <a:ext cx="5297743" cy="3716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92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92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92"/>
          <p:cNvSpPr/>
          <p:nvPr/>
        </p:nvSpPr>
        <p:spPr>
          <a:xfrm>
            <a:off x="2854712" y="2813124"/>
            <a:ext cx="18734048" cy="176287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100"/>
              <a:buFont typeface="Arial"/>
              <a:buNone/>
            </a:pPr>
            <a:r>
              <a:rPr b="1" i="0" lang="en-US" sz="1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IMPROVEMENT #6</a:t>
            </a:r>
            <a:endParaRPr b="1" i="0" sz="11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92"/>
          <p:cNvSpPr/>
          <p:nvPr/>
        </p:nvSpPr>
        <p:spPr>
          <a:xfrm>
            <a:off x="2854712" y="7074638"/>
            <a:ext cx="18734048" cy="14089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OFFERS &amp; CALL TO ACTION</a:t>
            </a:r>
            <a:endParaRPr b="1" i="0" sz="8800" u="none" cap="none" strike="noStrike">
              <a:solidFill>
                <a:srgbClr val="4A45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3136" y="294746"/>
            <a:ext cx="12093002" cy="11816633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93"/>
          <p:cNvSpPr/>
          <p:nvPr/>
        </p:nvSpPr>
        <p:spPr>
          <a:xfrm>
            <a:off x="1" y="12535542"/>
            <a:ext cx="24384001" cy="8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66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THE CYCLONIC BUYER JOURNEY</a:t>
            </a:r>
            <a:r>
              <a:rPr b="1" baseline="30000" i="0" lang="en-US" sz="6600" u="none" cap="none" strike="noStrike">
                <a:solidFill>
                  <a:srgbClr val="3B2660"/>
                </a:solidFill>
                <a:latin typeface="Arial"/>
                <a:ea typeface="Arial"/>
                <a:cs typeface="Arial"/>
                <a:sym typeface="Arial"/>
              </a:rPr>
              <a:t>™</a:t>
            </a:r>
            <a:endParaRPr b="0" baseline="30000" i="0" sz="66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oogle Shape;955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" y="670138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79" y="3596640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78" y="6523142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77" y="9449644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3" y="670138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2" y="3596640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1" y="6523142"/>
            <a:ext cx="2786945" cy="27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0" y="9449644"/>
            <a:ext cx="2786945" cy="2774102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94"/>
          <p:cNvSpPr/>
          <p:nvPr/>
        </p:nvSpPr>
        <p:spPr>
          <a:xfrm>
            <a:off x="4158545" y="1697432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PRE-</a:t>
            </a:r>
            <a:r>
              <a:rPr b="1" i="0" lang="en-US" sz="4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AW</a:t>
            </a:r>
            <a:r>
              <a:rPr b="1" i="0" lang="en-US" sz="4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ARENESS</a:t>
            </a:r>
            <a:endParaRPr/>
          </a:p>
        </p:txBody>
      </p:sp>
      <p:sp>
        <p:nvSpPr>
          <p:cNvPr id="964" name="Google Shape;964;p94"/>
          <p:cNvSpPr/>
          <p:nvPr/>
        </p:nvSpPr>
        <p:spPr>
          <a:xfrm>
            <a:off x="4158545" y="4623934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AWARENESS</a:t>
            </a:r>
            <a:endParaRPr/>
          </a:p>
        </p:txBody>
      </p:sp>
      <p:sp>
        <p:nvSpPr>
          <p:cNvPr id="965" name="Google Shape;965;p94"/>
          <p:cNvSpPr/>
          <p:nvPr/>
        </p:nvSpPr>
        <p:spPr>
          <a:xfrm>
            <a:off x="4158545" y="7550436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/>
          </a:p>
        </p:txBody>
      </p:sp>
      <p:sp>
        <p:nvSpPr>
          <p:cNvPr id="966" name="Google Shape;966;p94"/>
          <p:cNvSpPr/>
          <p:nvPr/>
        </p:nvSpPr>
        <p:spPr>
          <a:xfrm>
            <a:off x="4158545" y="10476938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CONSIDERATION</a:t>
            </a:r>
            <a:endParaRPr/>
          </a:p>
        </p:txBody>
      </p:sp>
      <p:sp>
        <p:nvSpPr>
          <p:cNvPr id="967" name="Google Shape;967;p94"/>
          <p:cNvSpPr/>
          <p:nvPr/>
        </p:nvSpPr>
        <p:spPr>
          <a:xfrm>
            <a:off x="15827730" y="1697432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EVAL</a:t>
            </a:r>
            <a:r>
              <a:rPr b="1" i="0" lang="en-US" sz="4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UATION</a:t>
            </a:r>
            <a:endParaRPr/>
          </a:p>
        </p:txBody>
      </p:sp>
      <p:sp>
        <p:nvSpPr>
          <p:cNvPr id="968" name="Google Shape;968;p94"/>
          <p:cNvSpPr/>
          <p:nvPr/>
        </p:nvSpPr>
        <p:spPr>
          <a:xfrm>
            <a:off x="15827730" y="4623934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RATIONALIZATION</a:t>
            </a:r>
            <a:endParaRPr/>
          </a:p>
        </p:txBody>
      </p:sp>
      <p:sp>
        <p:nvSpPr>
          <p:cNvPr id="969" name="Google Shape;969;p94"/>
          <p:cNvSpPr/>
          <p:nvPr/>
        </p:nvSpPr>
        <p:spPr>
          <a:xfrm>
            <a:off x="15827730" y="7550436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DECISION</a:t>
            </a:r>
            <a:endParaRPr/>
          </a:p>
        </p:txBody>
      </p:sp>
      <p:sp>
        <p:nvSpPr>
          <p:cNvPr id="970" name="Google Shape;970;p94"/>
          <p:cNvSpPr/>
          <p:nvPr/>
        </p:nvSpPr>
        <p:spPr>
          <a:xfrm>
            <a:off x="15827730" y="10476938"/>
            <a:ext cx="6722815" cy="7195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DELIVERY</a:t>
            </a:r>
            <a:endParaRPr/>
          </a:p>
        </p:txBody>
      </p:sp>
      <p:sp>
        <p:nvSpPr>
          <p:cNvPr id="971" name="Google Shape;971;p94"/>
          <p:cNvSpPr/>
          <p:nvPr/>
        </p:nvSpPr>
        <p:spPr>
          <a:xfrm>
            <a:off x="1097280" y="12801600"/>
            <a:ext cx="762000" cy="24426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94"/>
          <p:cNvSpPr/>
          <p:nvPr/>
        </p:nvSpPr>
        <p:spPr>
          <a:xfrm>
            <a:off x="23439120" y="11643360"/>
            <a:ext cx="944880" cy="58038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94"/>
          <p:cNvSpPr/>
          <p:nvPr/>
        </p:nvSpPr>
        <p:spPr>
          <a:xfrm>
            <a:off x="2573585" y="12802022"/>
            <a:ext cx="762000" cy="66971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94"/>
          <p:cNvSpPr/>
          <p:nvPr/>
        </p:nvSpPr>
        <p:spPr>
          <a:xfrm>
            <a:off x="10058400" y="12802022"/>
            <a:ext cx="762000" cy="6697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94"/>
          <p:cNvSpPr/>
          <p:nvPr/>
        </p:nvSpPr>
        <p:spPr>
          <a:xfrm>
            <a:off x="17543216" y="12802022"/>
            <a:ext cx="762000" cy="6697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3B26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94"/>
          <p:cNvSpPr/>
          <p:nvPr/>
        </p:nvSpPr>
        <p:spPr>
          <a:xfrm>
            <a:off x="3609905" y="12863003"/>
            <a:ext cx="4528255" cy="5533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4ECFEC"/>
                </a:solidFill>
                <a:latin typeface="Arial"/>
                <a:ea typeface="Arial"/>
                <a:cs typeface="Arial"/>
                <a:sym typeface="Arial"/>
              </a:rPr>
              <a:t>MARKETING</a:t>
            </a:r>
            <a:endParaRPr/>
          </a:p>
        </p:txBody>
      </p:sp>
      <p:sp>
        <p:nvSpPr>
          <p:cNvPr id="977" name="Google Shape;977;p94"/>
          <p:cNvSpPr/>
          <p:nvPr/>
        </p:nvSpPr>
        <p:spPr>
          <a:xfrm>
            <a:off x="11016545" y="12871628"/>
            <a:ext cx="4528255" cy="5533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SALES</a:t>
            </a:r>
            <a:endParaRPr/>
          </a:p>
        </p:txBody>
      </p:sp>
      <p:sp>
        <p:nvSpPr>
          <p:cNvPr id="978" name="Google Shape;978;p94"/>
          <p:cNvSpPr/>
          <p:nvPr/>
        </p:nvSpPr>
        <p:spPr>
          <a:xfrm>
            <a:off x="18423184" y="12880253"/>
            <a:ext cx="4528255" cy="5533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95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95"/>
          <p:cNvSpPr/>
          <p:nvPr/>
        </p:nvSpPr>
        <p:spPr>
          <a:xfrm>
            <a:off x="-559104" y="289907"/>
            <a:ext cx="25546812" cy="39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AB8CA"/>
              </a:buClr>
              <a:buSzPts val="28400"/>
              <a:buFont typeface="Arial"/>
              <a:buNone/>
            </a:pPr>
            <a:r>
              <a:rPr b="1" i="0" lang="en-US" sz="28400" u="none" cap="none" strike="noStrike">
                <a:solidFill>
                  <a:srgbClr val="BAB8CA"/>
                </a:solidFill>
                <a:latin typeface="Arial"/>
                <a:ea typeface="Arial"/>
                <a:cs typeface="Arial"/>
                <a:sym typeface="Arial"/>
              </a:rPr>
              <a:t>OFFERS</a:t>
            </a:r>
            <a:endParaRPr b="1" i="0" sz="28400" u="none" cap="none" strike="noStrike">
              <a:solidFill>
                <a:srgbClr val="BAB8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95"/>
          <p:cNvSpPr/>
          <p:nvPr/>
        </p:nvSpPr>
        <p:spPr>
          <a:xfrm>
            <a:off x="2465079" y="5455319"/>
            <a:ext cx="10953583" cy="623108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AWARENESS 🡪 EDUCATION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(EARLY STAGE)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GOAL: CONVERT FROM WEBSITE VISITOR INTO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DATABASE LEAD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99A6B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OFFERS: WHITE PAPERS, E-BOOKS,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FREE REPORTS, TIP SHEETS, INFOGRAPHICS…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95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7" name="Google Shape;987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30172" y="5392409"/>
            <a:ext cx="7924772" cy="6231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141" y="1228725"/>
            <a:ext cx="24118270" cy="1111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Google Shape;997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743" y="1285875"/>
            <a:ext cx="24092579" cy="1111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276" y="1028701"/>
            <a:ext cx="23962056" cy="1145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99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99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99"/>
          <p:cNvSpPr/>
          <p:nvPr/>
        </p:nvSpPr>
        <p:spPr>
          <a:xfrm>
            <a:off x="2854712" y="2813124"/>
            <a:ext cx="18734048" cy="176287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100"/>
              <a:buFont typeface="Arial"/>
              <a:buNone/>
            </a:pPr>
            <a:r>
              <a:rPr b="1" i="0" lang="en-US" sz="11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IMPROVEMENT #6</a:t>
            </a:r>
            <a:endParaRPr b="1" i="0" sz="11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99"/>
          <p:cNvSpPr/>
          <p:nvPr/>
        </p:nvSpPr>
        <p:spPr>
          <a:xfrm>
            <a:off x="2854712" y="7074638"/>
            <a:ext cx="18734048" cy="276314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5E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4A455E"/>
                </a:solidFill>
                <a:latin typeface="Arial"/>
                <a:ea typeface="Arial"/>
                <a:cs typeface="Arial"/>
                <a:sym typeface="Arial"/>
              </a:rPr>
              <a:t>CREATE THE TITLE OF YOUR “EARLY STAGE OFFER”</a:t>
            </a:r>
            <a:endParaRPr b="1" i="0" sz="8800" u="none" cap="none" strike="noStrike">
              <a:solidFill>
                <a:srgbClr val="4A45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00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100"/>
          <p:cNvSpPr/>
          <p:nvPr/>
        </p:nvSpPr>
        <p:spPr>
          <a:xfrm>
            <a:off x="-559104" y="289907"/>
            <a:ext cx="25546812" cy="39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AB8CA"/>
              </a:buClr>
              <a:buSzPts val="28400"/>
              <a:buFont typeface="Arial"/>
              <a:buNone/>
            </a:pPr>
            <a:r>
              <a:rPr b="1" i="0" lang="en-US" sz="28400" u="none" cap="none" strike="noStrike">
                <a:solidFill>
                  <a:srgbClr val="BAB8CA"/>
                </a:solidFill>
                <a:latin typeface="Arial"/>
                <a:ea typeface="Arial"/>
                <a:cs typeface="Arial"/>
                <a:sym typeface="Arial"/>
              </a:rPr>
              <a:t>NURTURE</a:t>
            </a:r>
            <a:endParaRPr b="1" i="0" sz="28400" u="none" cap="none" strike="noStrike">
              <a:solidFill>
                <a:srgbClr val="BAB8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100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8" name="Google Shape;1018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1970" y="4278007"/>
            <a:ext cx="12465824" cy="9066054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01"/>
          <p:cNvSpPr/>
          <p:nvPr/>
        </p:nvSpPr>
        <p:spPr>
          <a:xfrm>
            <a:off x="1530001" y="6020943"/>
            <a:ext cx="7768324" cy="6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CFEC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4ECF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101"/>
          <p:cNvSpPr/>
          <p:nvPr/>
        </p:nvSpPr>
        <p:spPr>
          <a:xfrm>
            <a:off x="-559104" y="289907"/>
            <a:ext cx="25546812" cy="39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AB8CA"/>
              </a:buClr>
              <a:buSzPts val="28400"/>
              <a:buFont typeface="Arial"/>
              <a:buNone/>
            </a:pPr>
            <a:r>
              <a:rPr b="1" i="0" lang="en-US" sz="28400" u="none" cap="none" strike="noStrike">
                <a:solidFill>
                  <a:srgbClr val="BAB8CA"/>
                </a:solidFill>
                <a:latin typeface="Arial"/>
                <a:ea typeface="Arial"/>
                <a:cs typeface="Arial"/>
                <a:sym typeface="Arial"/>
              </a:rPr>
              <a:t>NURTURE</a:t>
            </a:r>
            <a:endParaRPr b="1" i="0" sz="28400" u="none" cap="none" strike="noStrike">
              <a:solidFill>
                <a:srgbClr val="BAB8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101"/>
          <p:cNvSpPr/>
          <p:nvPr/>
        </p:nvSpPr>
        <p:spPr>
          <a:xfrm>
            <a:off x="16763978" y="6023194"/>
            <a:ext cx="1669612" cy="1669612"/>
          </a:xfrm>
          <a:custGeom>
            <a:rect b="b" l="l" r="r" t="t"/>
            <a:pathLst>
              <a:path extrusionOk="0" h="21600" w="2160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8795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Google Shape;1026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2852" y="3146085"/>
            <a:ext cx="15391781" cy="11284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Theme">
  <a:themeElements>
    <a:clrScheme name="Default Theme">
      <a:dk1>
        <a:srgbClr val="39285D"/>
      </a:dk1>
      <a:lt1>
        <a:srgbClr val="505D35"/>
      </a:lt1>
      <a:dk2>
        <a:srgbClr val="0F1D39"/>
      </a:dk2>
      <a:lt2>
        <a:srgbClr val="4ECFED"/>
      </a:lt2>
      <a:accent1>
        <a:srgbClr val="6863AF"/>
      </a:accent1>
      <a:accent2>
        <a:srgbClr val="553D8B"/>
      </a:accent2>
      <a:accent3>
        <a:srgbClr val="394EA1"/>
      </a:accent3>
      <a:accent4>
        <a:srgbClr val="E1E6EB"/>
      </a:accent4>
      <a:accent5>
        <a:srgbClr val="221045"/>
      </a:accent5>
      <a:accent6>
        <a:srgbClr val="9C96B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Default Theme">
      <a:dk1>
        <a:srgbClr val="AE7E27"/>
      </a:dk1>
      <a:lt1>
        <a:srgbClr val="8795AE"/>
      </a:lt1>
      <a:dk2>
        <a:srgbClr val="0F1D39"/>
      </a:dk2>
      <a:lt2>
        <a:srgbClr val="4ECFED"/>
      </a:lt2>
      <a:accent1>
        <a:srgbClr val="6863AF"/>
      </a:accent1>
      <a:accent2>
        <a:srgbClr val="553D8B"/>
      </a:accent2>
      <a:accent3>
        <a:srgbClr val="394EA1"/>
      </a:accent3>
      <a:accent4>
        <a:srgbClr val="E1E6EB"/>
      </a:accent4>
      <a:accent5>
        <a:srgbClr val="221045"/>
      </a:accent5>
      <a:accent6>
        <a:srgbClr val="9C96B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Mike Lieberman</dc:creator>
</cp:coreProperties>
</file>